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4.xml" ContentType="application/vnd.openxmlformats-officedocument.presentationml.notesSlide+xml"/>
  <Override PartName="/ppt/charts/chart9.xml" ContentType="application/vnd.openxmlformats-officedocument.drawingml.chart+xml"/>
  <Override PartName="/ppt/notesSlides/notesSlide5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charts/chart1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40" r:id="rId1"/>
  </p:sldMasterIdLst>
  <p:notesMasterIdLst>
    <p:notesMasterId r:id="rId36"/>
  </p:notesMasterIdLst>
  <p:sldIdLst>
    <p:sldId id="267" r:id="rId2"/>
    <p:sldId id="371" r:id="rId3"/>
    <p:sldId id="430" r:id="rId4"/>
    <p:sldId id="421" r:id="rId5"/>
    <p:sldId id="375" r:id="rId6"/>
    <p:sldId id="422" r:id="rId7"/>
    <p:sldId id="383" r:id="rId8"/>
    <p:sldId id="414" r:id="rId9"/>
    <p:sldId id="385" r:id="rId10"/>
    <p:sldId id="384" r:id="rId11"/>
    <p:sldId id="424" r:id="rId12"/>
    <p:sldId id="425" r:id="rId13"/>
    <p:sldId id="426" r:id="rId14"/>
    <p:sldId id="439" r:id="rId15"/>
    <p:sldId id="427" r:id="rId16"/>
    <p:sldId id="438" r:id="rId17"/>
    <p:sldId id="417" r:id="rId18"/>
    <p:sldId id="418" r:id="rId19"/>
    <p:sldId id="432" r:id="rId20"/>
    <p:sldId id="433" r:id="rId21"/>
    <p:sldId id="416" r:id="rId22"/>
    <p:sldId id="429" r:id="rId23"/>
    <p:sldId id="437" r:id="rId24"/>
    <p:sldId id="434" r:id="rId25"/>
    <p:sldId id="415" r:id="rId26"/>
    <p:sldId id="428" r:id="rId27"/>
    <p:sldId id="440" r:id="rId28"/>
    <p:sldId id="441" r:id="rId29"/>
    <p:sldId id="442" r:id="rId30"/>
    <p:sldId id="443" r:id="rId31"/>
    <p:sldId id="445" r:id="rId32"/>
    <p:sldId id="446" r:id="rId33"/>
    <p:sldId id="436" r:id="rId34"/>
    <p:sldId id="444" r:id="rId35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9D813F9-F28E-0C44-A346-DEC14CF922E5}">
          <p14:sldIdLst>
            <p14:sldId id="267"/>
            <p14:sldId id="371"/>
            <p14:sldId id="430"/>
            <p14:sldId id="421"/>
            <p14:sldId id="375"/>
            <p14:sldId id="422"/>
            <p14:sldId id="383"/>
            <p14:sldId id="414"/>
            <p14:sldId id="385"/>
            <p14:sldId id="384"/>
            <p14:sldId id="424"/>
            <p14:sldId id="425"/>
            <p14:sldId id="426"/>
            <p14:sldId id="439"/>
            <p14:sldId id="427"/>
            <p14:sldId id="438"/>
            <p14:sldId id="417"/>
            <p14:sldId id="418"/>
            <p14:sldId id="432"/>
            <p14:sldId id="433"/>
            <p14:sldId id="416"/>
            <p14:sldId id="429"/>
            <p14:sldId id="437"/>
            <p14:sldId id="434"/>
            <p14:sldId id="415"/>
            <p14:sldId id="428"/>
            <p14:sldId id="440"/>
            <p14:sldId id="441"/>
            <p14:sldId id="442"/>
            <p14:sldId id="443"/>
            <p14:sldId id="445"/>
            <p14:sldId id="446"/>
            <p14:sldId id="436"/>
            <p14:sldId id="44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A6A6A6"/>
    <a:srgbClr val="4756A0"/>
    <a:srgbClr val="FBFBFB"/>
    <a:srgbClr val="B1C1E4"/>
    <a:srgbClr val="D1D1D1"/>
    <a:srgbClr val="B9B9B9"/>
    <a:srgbClr val="F1F1F1"/>
    <a:srgbClr val="FCFCFC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2" autoAdjust="0"/>
    <p:restoredTop sz="94671" autoAdjust="0"/>
  </p:normalViewPr>
  <p:slideViewPr>
    <p:cSldViewPr snapToGrid="0">
      <p:cViewPr varScale="1">
        <p:scale>
          <a:sx n="70" d="100"/>
          <a:sy n="70" d="100"/>
        </p:scale>
        <p:origin x="1188" y="7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 оборот розничной торговли 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(тыс.руб.)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BFBFB"/>
              </a:solidFill>
            </c:spPr>
          </c:dPt>
          <c:dPt>
            <c:idx val="1"/>
            <c:invertIfNegative val="0"/>
            <c:bubble3D val="0"/>
            <c:spPr>
              <a:solidFill>
                <a:srgbClr val="FBFBFB"/>
              </a:solidFill>
            </c:spPr>
          </c:dPt>
          <c:dLbls>
            <c:dLbl>
              <c:idx val="0"/>
              <c:layout>
                <c:manualLayout>
                  <c:x val="-1.3152700156133967E-2"/>
                  <c:y val="-0.300181297981273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0522160124907202E-2"/>
                  <c:y val="-0.286110299638401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6305400312267887E-3"/>
                  <c:y val="-0.318942629105103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420.2</c:v>
                </c:pt>
                <c:pt idx="1">
                  <c:v>511.6</c:v>
                </c:pt>
                <c:pt idx="2">
                  <c:v>691.2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343255608"/>
        <c:axId val="343256784"/>
        <c:axId val="0"/>
      </c:bar3DChart>
      <c:catAx>
        <c:axId val="343255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43256784"/>
        <c:crosses val="autoZero"/>
        <c:auto val="1"/>
        <c:lblAlgn val="ctr"/>
        <c:lblOffset val="100"/>
        <c:noMultiLvlLbl val="0"/>
      </c:catAx>
      <c:valAx>
        <c:axId val="34325678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3432556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 b="1">
          <a:solidFill>
            <a:schemeClr val="tx1"/>
          </a:solidFill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 среднемесячная заработная плата 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(тыс.руб.)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BFBFB"/>
              </a:solidFill>
            </c:spPr>
          </c:dPt>
          <c:dPt>
            <c:idx val="1"/>
            <c:invertIfNegative val="0"/>
            <c:bubble3D val="0"/>
            <c:spPr>
              <a:solidFill>
                <a:srgbClr val="FBFBFB"/>
              </a:solidFill>
            </c:spPr>
          </c:dPt>
          <c:dLbls>
            <c:dLbl>
              <c:idx val="0"/>
              <c:layout>
                <c:manualLayout>
                  <c:x val="-1.3857830012218896E-2"/>
                  <c:y val="-0.279708010668697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0.303412079369434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8.3146980073313375E-3"/>
                  <c:y val="-0.331856961810318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31370.2</c:v>
                </c:pt>
                <c:pt idx="1">
                  <c:v>35871.699999999997</c:v>
                </c:pt>
                <c:pt idx="2">
                  <c:v>46915.1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(руб.)</c:v>
                </c:pt>
              </c:strCache>
            </c:strRef>
          </c:tx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44196456"/>
        <c:axId val="344196848"/>
        <c:axId val="0"/>
      </c:bar3DChart>
      <c:catAx>
        <c:axId val="344196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44196848"/>
        <c:crosses val="autoZero"/>
        <c:auto val="1"/>
        <c:lblAlgn val="ctr"/>
        <c:lblOffset val="100"/>
        <c:noMultiLvlLbl val="0"/>
      </c:catAx>
      <c:valAx>
        <c:axId val="344196848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344196456"/>
        <c:crosses val="autoZero"/>
        <c:crossBetween val="between"/>
      </c:valAx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67837814797342511"/>
          <c:y val="0.57100545570598038"/>
          <c:w val="0.31117806223018496"/>
          <c:h val="0.1174316328886434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="1">
          <a:solidFill>
            <a:schemeClr val="tx1"/>
          </a:solidFill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инвестиции в основной капитал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BFBFB"/>
              </a:solidFill>
            </c:spPr>
          </c:dPt>
          <c:dPt>
            <c:idx val="1"/>
            <c:invertIfNegative val="0"/>
            <c:bubble3D val="0"/>
            <c:spPr>
              <a:solidFill>
                <a:srgbClr val="FBFBFB"/>
              </a:solidFill>
            </c:spPr>
          </c:dPt>
          <c:dLbls>
            <c:dLbl>
              <c:idx val="0"/>
              <c:layout>
                <c:manualLayout>
                  <c:x val="1.7847027937288932E-2"/>
                  <c:y val="-0.35540074561726598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effectLst/>
                      </a:rPr>
                      <a:t>55147</a:t>
                    </a:r>
                    <a:endParaRPr lang="en-US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3956368182866185E-2"/>
                  <c:y val="-0.305748965094922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93321151726931"/>
                      <c:h val="8.8197081977157393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"/>
                  <c:y val="-0.231916702288346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55147</c:v>
                </c:pt>
                <c:pt idx="1">
                  <c:v>49955</c:v>
                </c:pt>
                <c:pt idx="2">
                  <c:v>20320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(тыс.руб)</c:v>
                </c:pt>
              </c:strCache>
            </c:strRef>
          </c:tx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44197632"/>
        <c:axId val="344198024"/>
        <c:axId val="0"/>
      </c:bar3DChart>
      <c:catAx>
        <c:axId val="344197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44198024"/>
        <c:crosses val="autoZero"/>
        <c:auto val="1"/>
        <c:lblAlgn val="ctr"/>
        <c:lblOffset val="100"/>
        <c:noMultiLvlLbl val="0"/>
      </c:catAx>
      <c:valAx>
        <c:axId val="34419802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344197632"/>
        <c:crosses val="autoZero"/>
        <c:crossBetween val="between"/>
      </c:valAx>
    </c:plotArea>
    <c:legend>
      <c:legendPos val="r"/>
      <c:legendEntry>
        <c:idx val="1"/>
        <c:delete val="1"/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1400" b="1">
          <a:solidFill>
            <a:schemeClr val="tx1"/>
          </a:solidFill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 уровень безработицы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18756050786525169"/>
          <c:w val="0.92826608813977074"/>
          <c:h val="0.6576642268251021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BFBFB"/>
              </a:solidFill>
            </c:spPr>
          </c:dPt>
          <c:dPt>
            <c:idx val="1"/>
            <c:invertIfNegative val="0"/>
            <c:bubble3D val="0"/>
            <c:spPr>
              <a:solidFill>
                <a:srgbClr val="FBFBFB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38</c:v>
                </c:pt>
                <c:pt idx="1">
                  <c:v>8</c:v>
                </c:pt>
                <c:pt idx="2">
                  <c:v>14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(чел.)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343254040"/>
        <c:axId val="344198416"/>
        <c:axId val="0"/>
      </c:bar3DChart>
      <c:catAx>
        <c:axId val="343254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44198416"/>
        <c:crosses val="autoZero"/>
        <c:auto val="1"/>
        <c:lblAlgn val="ctr"/>
        <c:lblOffset val="100"/>
        <c:noMultiLvlLbl val="0"/>
      </c:catAx>
      <c:valAx>
        <c:axId val="34419841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343254040"/>
        <c:crosses val="autoZero"/>
        <c:crossBetween val="between"/>
      </c:valAx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74098666221645981"/>
          <c:y val="0.51431993784262098"/>
          <c:w val="0.23944954363984136"/>
          <c:h val="0.1099743939963864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="1">
          <a:solidFill>
            <a:schemeClr val="tx1"/>
          </a:solidFill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>
              <a:defRPr i="0"/>
            </a:pPr>
            <a:r>
              <a:rPr lang="ru-RU" i="0"/>
              <a:t>объем сельскохозяйственных культур</a:t>
            </a:r>
          </a:p>
        </c:rich>
      </c:tx>
      <c:layout>
        <c:manualLayout>
          <c:xMode val="edge"/>
          <c:yMode val="edge"/>
          <c:x val="0.18823546826143245"/>
          <c:y val="1.0452963106390175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BFBFB"/>
              </a:solidFill>
            </c:spPr>
          </c:dPt>
          <c:dPt>
            <c:idx val="1"/>
            <c:invertIfNegative val="0"/>
            <c:bubble3D val="0"/>
            <c:spPr>
              <a:solidFill>
                <a:srgbClr val="FBFBFB"/>
              </a:solidFill>
            </c:spPr>
          </c:dPt>
          <c:dLbls>
            <c:dLbl>
              <c:idx val="0"/>
              <c:layout>
                <c:manualLayout>
                  <c:x val="2.9471663575622894E-3"/>
                  <c:y val="-0.270895546877563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0.286524136120500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5365996290747478E-2"/>
                  <c:y val="-0.302152725363436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4791</c:v>
                </c:pt>
                <c:pt idx="1">
                  <c:v>4374.3</c:v>
                </c:pt>
                <c:pt idx="2">
                  <c:v>5482.7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(млн.руб)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344199200"/>
        <c:axId val="344199592"/>
        <c:axId val="0"/>
      </c:bar3DChart>
      <c:catAx>
        <c:axId val="344199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44199592"/>
        <c:crosses val="autoZero"/>
        <c:auto val="1"/>
        <c:lblAlgn val="ctr"/>
        <c:lblOffset val="100"/>
        <c:noMultiLvlLbl val="0"/>
      </c:catAx>
      <c:valAx>
        <c:axId val="34419959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344199200"/>
        <c:crosses val="autoZero"/>
        <c:crossBetween val="between"/>
      </c:valAx>
    </c:plotArea>
    <c:legend>
      <c:legendPos val="r"/>
      <c:legendEntry>
        <c:idx val="1"/>
        <c:delete val="1"/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1400" b="1">
          <a:solidFill>
            <a:schemeClr val="tx1"/>
          </a:solidFill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объем отгруженных товаров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BFBFB"/>
              </a:solidFill>
            </c:spPr>
          </c:dPt>
          <c:dPt>
            <c:idx val="1"/>
            <c:invertIfNegative val="0"/>
            <c:bubble3D val="0"/>
            <c:spPr>
              <a:solidFill>
                <a:srgbClr val="FBFBFB"/>
              </a:solidFill>
            </c:spPr>
          </c:dPt>
          <c:dLbls>
            <c:dLbl>
              <c:idx val="0"/>
              <c:layout>
                <c:manualLayout>
                  <c:x val="-2.6677944691929269E-2"/>
                  <c:y val="-0.21802319495469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0749512538167255E-2"/>
                  <c:y val="-0.276517222869364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07495125381672E-2"/>
                  <c:y val="-0.335011250784037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68354</c:v>
                </c:pt>
                <c:pt idx="1">
                  <c:v>72751.8</c:v>
                </c:pt>
                <c:pt idx="2">
                  <c:v>77557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(тыс.руб)</c:v>
                </c:pt>
              </c:strCache>
            </c:strRef>
          </c:tx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77803896"/>
        <c:axId val="377804288"/>
        <c:axId val="0"/>
      </c:bar3DChart>
      <c:catAx>
        <c:axId val="377803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77804288"/>
        <c:crosses val="autoZero"/>
        <c:auto val="1"/>
        <c:lblAlgn val="ctr"/>
        <c:lblOffset val="100"/>
        <c:noMultiLvlLbl val="0"/>
      </c:catAx>
      <c:valAx>
        <c:axId val="377804288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377803896"/>
        <c:crosses val="autoZero"/>
        <c:crossBetween val="between"/>
      </c:valAx>
    </c:plotArea>
    <c:legend>
      <c:legendPos val="r"/>
      <c:legendEntry>
        <c:idx val="1"/>
        <c:delete val="1"/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1400" b="1">
          <a:solidFill>
            <a:schemeClr val="tx1"/>
          </a:solidFill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индекс промышленного производства </a:t>
            </a:r>
          </a:p>
        </c:rich>
      </c:tx>
      <c:layout>
        <c:manualLayout>
          <c:xMode val="edge"/>
          <c:yMode val="edge"/>
          <c:x val="0.13444660002282377"/>
          <c:y val="4.715596481693457E-4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2870936280501792E-2"/>
          <c:y val="0.29265306138488423"/>
          <c:w val="0.91252001491780488"/>
          <c:h val="0.58097445443495954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BFBFB"/>
              </a:solidFill>
            </c:spPr>
          </c:dPt>
          <c:dPt>
            <c:idx val="1"/>
            <c:invertIfNegative val="0"/>
            <c:bubble3D val="0"/>
            <c:spPr>
              <a:solidFill>
                <a:srgbClr val="FBFBFB"/>
              </a:solidFill>
            </c:spPr>
          </c:dPt>
          <c:dLbls>
            <c:dLbl>
              <c:idx val="0"/>
              <c:layout>
                <c:manualLayout>
                  <c:x val="2.8400279351409152E-2"/>
                  <c:y val="-0.27835473447910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4200139675704642E-2"/>
                  <c:y val="-0.295751905384047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1240307286550098E-2"/>
                  <c:y val="-0.282704027205339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81.5</c:v>
                </c:pt>
                <c:pt idx="1">
                  <c:v>96</c:v>
                </c:pt>
                <c:pt idx="2">
                  <c:v>105.9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(%)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377805072"/>
        <c:axId val="377805464"/>
        <c:axId val="0"/>
      </c:bar3DChart>
      <c:catAx>
        <c:axId val="377805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77805464"/>
        <c:crosses val="autoZero"/>
        <c:auto val="1"/>
        <c:lblAlgn val="ctr"/>
        <c:lblOffset val="100"/>
        <c:noMultiLvlLbl val="0"/>
      </c:catAx>
      <c:valAx>
        <c:axId val="37780546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377805072"/>
        <c:crosses val="autoZero"/>
        <c:crossBetween val="between"/>
      </c:valAx>
    </c:plotArea>
    <c:legend>
      <c:legendPos val="r"/>
      <c:legendEntry>
        <c:idx val="1"/>
        <c:delete val="1"/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1400" b="1">
          <a:solidFill>
            <a:schemeClr val="tx1"/>
          </a:solidFill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 оборот общественного питания 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(тыс.руб.)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BFBFB"/>
              </a:solidFill>
            </c:spPr>
          </c:dPt>
          <c:dPt>
            <c:idx val="1"/>
            <c:invertIfNegative val="0"/>
            <c:bubble3D val="0"/>
            <c:spPr>
              <a:solidFill>
                <a:srgbClr val="FBFBFB"/>
              </a:solidFill>
            </c:spPr>
          </c:dPt>
          <c:dLbls>
            <c:dLbl>
              <c:idx val="0"/>
              <c:layout>
                <c:manualLayout>
                  <c:x val="-8.5528969739581389E-3"/>
                  <c:y val="-0.275721419598948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0.310186597048817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5658690921874339E-2"/>
                  <c:y val="-0.331727332954985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2795</c:v>
                </c:pt>
                <c:pt idx="1">
                  <c:v>3705</c:v>
                </c:pt>
                <c:pt idx="2">
                  <c:v>4136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77806248"/>
        <c:axId val="377806640"/>
        <c:axId val="0"/>
      </c:bar3DChart>
      <c:catAx>
        <c:axId val="3778062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77806640"/>
        <c:crosses val="autoZero"/>
        <c:auto val="1"/>
        <c:lblAlgn val="ctr"/>
        <c:lblOffset val="100"/>
        <c:noMultiLvlLbl val="0"/>
      </c:catAx>
      <c:valAx>
        <c:axId val="377806640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3778062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 b="1">
          <a:solidFill>
            <a:schemeClr val="tx1"/>
          </a:solidFill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Среднемесячная заработная плата (руб.) в сфере:</a:t>
            </a:r>
          </a:p>
        </c:rich>
      </c:tx>
      <c:layout>
        <c:manualLayout>
          <c:xMode val="edge"/>
          <c:yMode val="edge"/>
          <c:x val="0.15419756601118395"/>
          <c:y val="0.87442696562305466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1.1085805280894716E-2"/>
          <c:y val="4.7284462084318411E-3"/>
          <c:w val="0.963485075732326"/>
          <c:h val="0.631654153807218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5.8789764100285087E-3"/>
                  <c:y val="1.181658061652775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Сельское хозяйство</c:v>
                </c:pt>
                <c:pt idx="1">
                  <c:v>Торговля</c:v>
                </c:pt>
                <c:pt idx="2">
                  <c:v>образование</c:v>
                </c:pt>
                <c:pt idx="3">
                  <c:v>здравоохранение</c:v>
                </c:pt>
                <c:pt idx="4">
                  <c:v>культура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51974.5</c:v>
                </c:pt>
                <c:pt idx="1">
                  <c:v>51349.7</c:v>
                </c:pt>
                <c:pt idx="2">
                  <c:v>34323.800000000003</c:v>
                </c:pt>
                <c:pt idx="3">
                  <c:v>48405.599999999999</c:v>
                </c:pt>
                <c:pt idx="4">
                  <c:v>43869.3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A6D-4AE3-8122-0B0DA4A111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7807424"/>
        <c:axId val="378192768"/>
      </c:barChart>
      <c:catAx>
        <c:axId val="3778074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78192768"/>
        <c:crosses val="autoZero"/>
        <c:auto val="1"/>
        <c:lblAlgn val="ctr"/>
        <c:lblOffset val="100"/>
        <c:noMultiLvlLbl val="0"/>
      </c:catAx>
      <c:valAx>
        <c:axId val="378192768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3778074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Посевная площадь</a:t>
            </a:r>
          </a:p>
        </c:rich>
      </c:tx>
      <c:layout>
        <c:manualLayout>
          <c:xMode val="edge"/>
          <c:yMode val="edge"/>
          <c:x val="0.3464909867616615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зерновые </c:v>
                </c:pt>
                <c:pt idx="1">
                  <c:v>технические</c:v>
                </c:pt>
                <c:pt idx="2">
                  <c:v>картофель и овощебахчевые </c:v>
                </c:pt>
                <c:pt idx="3">
                  <c:v>кормовые культуры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74604</c:v>
                </c:pt>
                <c:pt idx="1">
                  <c:v>67933</c:v>
                </c:pt>
                <c:pt idx="2">
                  <c:v>65</c:v>
                </c:pt>
                <c:pt idx="3">
                  <c:v>1972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0705809128913258E-2"/>
          <c:y val="0.17642376628650128"/>
          <c:w val="0.63174207132589122"/>
          <c:h val="0.7914562361295253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1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Лист1!$A$2:$A$7</c:f>
              <c:strCache>
                <c:ptCount val="6"/>
                <c:pt idx="0">
                  <c:v>с/х угодии</c:v>
                </c:pt>
                <c:pt idx="1">
                  <c:v>пашня</c:v>
                </c:pt>
                <c:pt idx="2">
                  <c:v>сенокосы</c:v>
                </c:pt>
                <c:pt idx="3">
                  <c:v>многолетние насаждения</c:v>
                </c:pt>
                <c:pt idx="4">
                  <c:v>заповедник</c:v>
                </c:pt>
                <c:pt idx="5">
                  <c:v>прочие земли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194204</c:v>
                </c:pt>
                <c:pt idx="1">
                  <c:v>158226</c:v>
                </c:pt>
                <c:pt idx="2">
                  <c:v>30763</c:v>
                </c:pt>
                <c:pt idx="3">
                  <c:v>1024</c:v>
                </c:pt>
                <c:pt idx="4">
                  <c:v>303</c:v>
                </c:pt>
                <c:pt idx="5">
                  <c:v>19456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4299362818769366"/>
          <c:y val="0.15276464611489163"/>
          <c:w val="0.22414288331146293"/>
          <c:h val="0.847235353885108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3701431952476528"/>
          <c:y val="1.35726785801478E-3"/>
          <c:w val="0.57822560162906789"/>
          <c:h val="0.8278873963031080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13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10971675615901387"/>
                  <c:y val="8.297573547571247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1476039351159889"/>
                  <c:y val="1.927154061224240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5809353205204565"/>
                  <c:y val="-0.1779528183122183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1399176700373328"/>
                  <c:y val="0.1007792614000238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Лист1!$A$2:$A$7</c:f>
              <c:strCache>
                <c:ptCount val="6"/>
                <c:pt idx="0">
                  <c:v>сельское хозяйство</c:v>
                </c:pt>
                <c:pt idx="1">
                  <c:v>торговля </c:v>
                </c:pt>
                <c:pt idx="2">
                  <c:v>деятельность административная </c:v>
                </c:pt>
                <c:pt idx="3">
                  <c:v>государственное управление </c:v>
                </c:pt>
                <c:pt idx="4">
                  <c:v>образование</c:v>
                </c:pt>
                <c:pt idx="5">
                  <c:v>деятельность в области здравоохранения 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169</c:v>
                </c:pt>
                <c:pt idx="1">
                  <c:v>39</c:v>
                </c:pt>
                <c:pt idx="2">
                  <c:v>87</c:v>
                </c:pt>
                <c:pt idx="3">
                  <c:v>235</c:v>
                </c:pt>
                <c:pt idx="4">
                  <c:v>386</c:v>
                </c:pt>
                <c:pt idx="5">
                  <c:v>223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PNG"/><Relationship Id="rId1" Type="http://schemas.openxmlformats.org/officeDocument/2006/relationships/image" Target="../media/image39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PNG"/><Relationship Id="rId1" Type="http://schemas.openxmlformats.org/officeDocument/2006/relationships/image" Target="../media/image39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64BB4B-6A97-4DB9-A718-F3CFBE0BE2FD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D65C93-62E5-4B2A-B5EF-00A40841FD48}">
      <dgm:prSet/>
      <dgm:spPr/>
      <dgm:t>
        <a:bodyPr/>
        <a:lstStyle/>
        <a:p>
          <a:pPr rtl="0"/>
          <a:r>
            <a:rPr lang="ru-RU" b="1" dirty="0" smtClean="0">
              <a:latin typeface="Times New Roman" pitchFamily="18" charset="0"/>
              <a:cs typeface="Times New Roman" pitchFamily="18" charset="0"/>
            </a:rPr>
            <a:t>Саратовский оросительно-обводнительный канал </a:t>
          </a:r>
        </a:p>
        <a:p>
          <a:pPr rtl="0"/>
          <a:r>
            <a:rPr lang="ru-RU" b="1" dirty="0" smtClean="0">
              <a:latin typeface="Times New Roman" pitchFamily="18" charset="0"/>
              <a:cs typeface="Times New Roman" pitchFamily="18" charset="0"/>
            </a:rPr>
            <a:t>им.  Е.Е. Алексеевского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B580540-10D0-40E2-A79A-2F934B23BDC5}" type="parTrans" cxnId="{47B5A666-17FF-4A8A-A668-4F3FCDA8D4C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EF5AC1A-FB27-4AE4-B5EE-6269BA419E32}" type="sibTrans" cxnId="{47B5A666-17FF-4A8A-A668-4F3FCDA8D4C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1699815-C5A2-49A1-89DD-4A2E9A61E158}" type="pres">
      <dgm:prSet presAssocID="{4364BB4B-6A97-4DB9-A718-F3CFBE0BE2F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CD356CD-0DA5-4A87-A278-DA47A8C66738}" type="pres">
      <dgm:prSet presAssocID="{40D65C93-62E5-4B2A-B5EF-00A40841FD4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F4026EB-ABDA-4063-8232-F5B8CB11B06E}" type="presOf" srcId="{4364BB4B-6A97-4DB9-A718-F3CFBE0BE2FD}" destId="{21699815-C5A2-49A1-89DD-4A2E9A61E158}" srcOrd="0" destOrd="0" presId="urn:microsoft.com/office/officeart/2005/8/layout/vList2"/>
    <dgm:cxn modelId="{BAA6C8D1-E32D-44C6-9CAD-3317048BC77E}" type="presOf" srcId="{40D65C93-62E5-4B2A-B5EF-00A40841FD48}" destId="{8CD356CD-0DA5-4A87-A278-DA47A8C66738}" srcOrd="0" destOrd="0" presId="urn:microsoft.com/office/officeart/2005/8/layout/vList2"/>
    <dgm:cxn modelId="{47B5A666-17FF-4A8A-A668-4F3FCDA8D4CA}" srcId="{4364BB4B-6A97-4DB9-A718-F3CFBE0BE2FD}" destId="{40D65C93-62E5-4B2A-B5EF-00A40841FD48}" srcOrd="0" destOrd="0" parTransId="{7B580540-10D0-40E2-A79A-2F934B23BDC5}" sibTransId="{DEF5AC1A-FB27-4AE4-B5EE-6269BA419E32}"/>
    <dgm:cxn modelId="{6AB583E3-307E-402D-9221-3BB9C4BF5E18}" type="presParOf" srcId="{21699815-C5A2-49A1-89DD-4A2E9A61E158}" destId="{8CD356CD-0DA5-4A87-A278-DA47A8C6673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2F299F-54A6-4F19-A370-8E62E6E5672E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949B6C-087E-48DA-9B4A-7BF7999A255F}">
      <dgm:prSet phldrT="[Текст]" custT="1"/>
      <dgm:spPr/>
      <dgm:t>
        <a:bodyPr/>
        <a:lstStyle/>
        <a:p>
          <a:endParaRPr lang="ru-RU" sz="1800" b="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ru-RU" sz="1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Директор АО «Корпорация  развития Саратовской области» </a:t>
          </a:r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ХРАПУГИН АЛЕКСАНДР ВЛАДИМИРОВИЧ </a:t>
          </a:r>
        </a:p>
        <a:p>
          <a:r>
            <a:rPr lang="ru-RU" sz="1800" b="1" u="none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8 845 2 79 69 96</a:t>
          </a:r>
        </a:p>
        <a:p>
          <a:endParaRPr lang="ru-RU" sz="1800" u="none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90AB39-B7BB-47D5-87CD-E47D0697E3AC}" type="parTrans" cxnId="{2D954FD9-3FA6-435A-9FBA-80EF56D430F8}">
      <dgm:prSet/>
      <dgm:spPr/>
      <dgm:t>
        <a:bodyPr/>
        <a:lstStyle/>
        <a:p>
          <a:endParaRPr lang="ru-RU"/>
        </a:p>
      </dgm:t>
    </dgm:pt>
    <dgm:pt modelId="{9105E95B-4BEF-4AA6-8D7B-B4AFE78BF15C}" type="sibTrans" cxnId="{2D954FD9-3FA6-435A-9FBA-80EF56D430F8}">
      <dgm:prSet/>
      <dgm:spPr/>
      <dgm:t>
        <a:bodyPr/>
        <a:lstStyle/>
        <a:p>
          <a:endParaRPr lang="ru-RU"/>
        </a:p>
      </dgm:t>
    </dgm:pt>
    <dgm:pt modelId="{466FC1CE-585A-4D2E-A120-7BA3E159F495}">
      <dgm:prSet phldrT="[Текст]" custT="1"/>
      <dgm:spPr/>
      <dgm:t>
        <a:bodyPr/>
        <a:lstStyle/>
        <a:p>
          <a:r>
            <a:rPr lang="ru-RU" sz="1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Глава Краснопартизанского муниципального района</a:t>
          </a:r>
        </a:p>
        <a:p>
          <a:r>
            <a:rPr lang="ru-RU" sz="1800" b="1" u="none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БОДРОВ ЮРИЙ ЛЕОНИДОВИЧ   8-845-77-2-14-95</a:t>
          </a:r>
        </a:p>
        <a:p>
          <a:r>
            <a:rPr lang="ru-RU" sz="1800" b="1" u="none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sz="1800" u="none" dirty="0"/>
        </a:p>
      </dgm:t>
    </dgm:pt>
    <dgm:pt modelId="{8382BC58-B3DE-4640-AD0A-E7E5C75260E4}" type="parTrans" cxnId="{CA79DB09-5044-4311-84A5-4302520D8E88}">
      <dgm:prSet/>
      <dgm:spPr/>
      <dgm:t>
        <a:bodyPr/>
        <a:lstStyle/>
        <a:p>
          <a:endParaRPr lang="ru-RU"/>
        </a:p>
      </dgm:t>
    </dgm:pt>
    <dgm:pt modelId="{581C0299-41F2-41C0-AE9A-7DF6911CED7A}" type="sibTrans" cxnId="{CA79DB09-5044-4311-84A5-4302520D8E88}">
      <dgm:prSet/>
      <dgm:spPr/>
      <dgm:t>
        <a:bodyPr/>
        <a:lstStyle/>
        <a:p>
          <a:endParaRPr lang="ru-RU"/>
        </a:p>
      </dgm:t>
    </dgm:pt>
    <dgm:pt modelId="{F4D70BB7-1E22-41A5-B855-10D0F4827467}">
      <dgm:prSet phldrT="[Текст]" custT="1"/>
      <dgm:spPr/>
      <dgm:t>
        <a:bodyPr/>
        <a:lstStyle/>
        <a:p>
          <a:r>
            <a:rPr lang="ru-RU" sz="1600" b="0" u="none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Инвестиционный уполномоченный - заместитель главы администрации по</a:t>
          </a:r>
          <a:r>
            <a:rPr lang="ru-RU" sz="1600" b="0" u="none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0" u="none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финансовым,</a:t>
          </a:r>
          <a:r>
            <a:rPr lang="ru-RU" sz="1600" b="0" u="none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экономическим вопросам и управлению имуществом</a:t>
          </a:r>
        </a:p>
        <a:p>
          <a:pPr rtl="0"/>
          <a:r>
            <a:rPr lang="ru-RU" sz="1600" b="1" u="none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КАСАТОВ АНТОН АЛЕКСАНДРОВИЧ   8-845-77-2-17-57 </a:t>
          </a:r>
        </a:p>
        <a:p>
          <a:pPr rtl="0"/>
          <a:endParaRPr lang="ru-RU" sz="1600" u="none" dirty="0"/>
        </a:p>
      </dgm:t>
    </dgm:pt>
    <dgm:pt modelId="{4510B097-064A-47BE-BC48-F59DD0D50AD4}" type="sibTrans" cxnId="{EA56057E-931E-43DD-AD78-4ACA1AA66BFF}">
      <dgm:prSet/>
      <dgm:spPr/>
      <dgm:t>
        <a:bodyPr/>
        <a:lstStyle/>
        <a:p>
          <a:endParaRPr lang="ru-RU"/>
        </a:p>
      </dgm:t>
    </dgm:pt>
    <dgm:pt modelId="{0FB9ABB8-BAE1-4448-9A30-CC1513E23AD9}" type="parTrans" cxnId="{EA56057E-931E-43DD-AD78-4ACA1AA66BFF}">
      <dgm:prSet/>
      <dgm:spPr/>
      <dgm:t>
        <a:bodyPr/>
        <a:lstStyle/>
        <a:p>
          <a:endParaRPr lang="ru-RU"/>
        </a:p>
      </dgm:t>
    </dgm:pt>
    <dgm:pt modelId="{AD9AAE12-0DF6-4B2A-97A3-39694C987918}" type="pres">
      <dgm:prSet presAssocID="{8C2F299F-54A6-4F19-A370-8E62E6E5672E}" presName="linear" presStyleCnt="0">
        <dgm:presLayoutVars>
          <dgm:dir/>
          <dgm:resizeHandles val="exact"/>
        </dgm:presLayoutVars>
      </dgm:prSet>
      <dgm:spPr/>
    </dgm:pt>
    <dgm:pt modelId="{B9FA641E-9A97-4B92-9729-7A06FB2A7FE6}" type="pres">
      <dgm:prSet presAssocID="{94949B6C-087E-48DA-9B4A-7BF7999A255F}" presName="comp" presStyleCnt="0"/>
      <dgm:spPr/>
    </dgm:pt>
    <dgm:pt modelId="{321F3E23-97DC-46A0-94DE-2D93C3527767}" type="pres">
      <dgm:prSet presAssocID="{94949B6C-087E-48DA-9B4A-7BF7999A255F}" presName="box" presStyleLbl="node1" presStyleIdx="0" presStyleCnt="3" custLinFactNeighborX="-4882" custLinFactNeighborY="-4685"/>
      <dgm:spPr/>
      <dgm:t>
        <a:bodyPr/>
        <a:lstStyle/>
        <a:p>
          <a:endParaRPr lang="ru-RU"/>
        </a:p>
      </dgm:t>
    </dgm:pt>
    <dgm:pt modelId="{06EF05C0-D415-4B8C-891B-4D9D91494907}" type="pres">
      <dgm:prSet presAssocID="{94949B6C-087E-48DA-9B4A-7BF7999A255F}" presName="img" presStyleLbl="fgImgPlace1" presStyleIdx="0" presStyleCnt="3" custScaleX="60895" custScaleY="123929" custLinFactNeighborX="-26463" custLinFactNeighborY="-4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1AB8CDFD-519A-42BA-BC70-B1A0C6EDA21C}" type="pres">
      <dgm:prSet presAssocID="{94949B6C-087E-48DA-9B4A-7BF7999A255F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72869B-BF15-4385-A75A-E28E25595385}" type="pres">
      <dgm:prSet presAssocID="{9105E95B-4BEF-4AA6-8D7B-B4AFE78BF15C}" presName="spacer" presStyleCnt="0"/>
      <dgm:spPr/>
    </dgm:pt>
    <dgm:pt modelId="{CFA7BCD1-5BF0-4357-89B1-D7763F3CF28B}" type="pres">
      <dgm:prSet presAssocID="{466FC1CE-585A-4D2E-A120-7BA3E159F495}" presName="comp" presStyleCnt="0"/>
      <dgm:spPr/>
    </dgm:pt>
    <dgm:pt modelId="{B1FB8ACC-A415-4E69-980D-13676A589A09}" type="pres">
      <dgm:prSet presAssocID="{466FC1CE-585A-4D2E-A120-7BA3E159F495}" presName="box" presStyleLbl="node1" presStyleIdx="1" presStyleCnt="3" custLinFactNeighborX="157"/>
      <dgm:spPr/>
      <dgm:t>
        <a:bodyPr/>
        <a:lstStyle/>
        <a:p>
          <a:endParaRPr lang="ru-RU"/>
        </a:p>
      </dgm:t>
    </dgm:pt>
    <dgm:pt modelId="{E8A6D0B7-CEF2-47BA-B270-F4FACD4C10B9}" type="pres">
      <dgm:prSet presAssocID="{466FC1CE-585A-4D2E-A120-7BA3E159F495}" presName="img" presStyleLbl="fgImgPlace1" presStyleIdx="1" presStyleCnt="3" custScaleX="61693" custScaleY="124686" custLinFactNeighborX="-25923" custLinFactNeighborY="-48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BC5E7CA4-D7FE-4BE1-8585-5FBF9C7256B0}" type="pres">
      <dgm:prSet presAssocID="{466FC1CE-585A-4D2E-A120-7BA3E159F495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F58B41-776F-41FD-A35C-2F2361E4910F}" type="pres">
      <dgm:prSet presAssocID="{581C0299-41F2-41C0-AE9A-7DF6911CED7A}" presName="spacer" presStyleCnt="0"/>
      <dgm:spPr/>
    </dgm:pt>
    <dgm:pt modelId="{D90B5869-DC96-4173-8B75-911B5F39061A}" type="pres">
      <dgm:prSet presAssocID="{F4D70BB7-1E22-41A5-B855-10D0F4827467}" presName="comp" presStyleCnt="0"/>
      <dgm:spPr/>
    </dgm:pt>
    <dgm:pt modelId="{AF4E5FA7-6F88-4A17-B4C1-4ECFB552D0FE}" type="pres">
      <dgm:prSet presAssocID="{F4D70BB7-1E22-41A5-B855-10D0F4827467}" presName="box" presStyleLbl="node1" presStyleIdx="2" presStyleCnt="3" custLinFactNeighborX="157"/>
      <dgm:spPr/>
      <dgm:t>
        <a:bodyPr/>
        <a:lstStyle/>
        <a:p>
          <a:endParaRPr lang="ru-RU"/>
        </a:p>
      </dgm:t>
    </dgm:pt>
    <dgm:pt modelId="{BCFBA5B9-875C-4BBD-9E61-FFF0A6496B1A}" type="pres">
      <dgm:prSet presAssocID="{F4D70BB7-1E22-41A5-B855-10D0F4827467}" presName="img" presStyleLbl="fgImgPlace1" presStyleIdx="2" presStyleCnt="3" custAng="10800000" custFlipVert="1" custFlipHor="1" custScaleX="62776" custScaleY="133199" custLinFactNeighborX="-27109" custLinFactNeighborY="-1051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A65912CA-7ECA-4E2B-B12C-591C11FAE3F9}" type="pres">
      <dgm:prSet presAssocID="{F4D70BB7-1E22-41A5-B855-10D0F4827467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299580B-7C91-40AD-AFB3-6388C2CB1273}" type="presOf" srcId="{466FC1CE-585A-4D2E-A120-7BA3E159F495}" destId="{BC5E7CA4-D7FE-4BE1-8585-5FBF9C7256B0}" srcOrd="1" destOrd="0" presId="urn:microsoft.com/office/officeart/2005/8/layout/vList4"/>
    <dgm:cxn modelId="{2C2A8AB8-363F-483D-8E11-33864148800B}" type="presOf" srcId="{94949B6C-087E-48DA-9B4A-7BF7999A255F}" destId="{321F3E23-97DC-46A0-94DE-2D93C3527767}" srcOrd="0" destOrd="0" presId="urn:microsoft.com/office/officeart/2005/8/layout/vList4"/>
    <dgm:cxn modelId="{C44F1057-9DE4-4E3C-B9AF-56A7939C76F5}" type="presOf" srcId="{8C2F299F-54A6-4F19-A370-8E62E6E5672E}" destId="{AD9AAE12-0DF6-4B2A-97A3-39694C987918}" srcOrd="0" destOrd="0" presId="urn:microsoft.com/office/officeart/2005/8/layout/vList4"/>
    <dgm:cxn modelId="{34D1E6DB-B463-47FB-B2BB-AA5C3A56E372}" type="presOf" srcId="{94949B6C-087E-48DA-9B4A-7BF7999A255F}" destId="{1AB8CDFD-519A-42BA-BC70-B1A0C6EDA21C}" srcOrd="1" destOrd="0" presId="urn:microsoft.com/office/officeart/2005/8/layout/vList4"/>
    <dgm:cxn modelId="{EA56057E-931E-43DD-AD78-4ACA1AA66BFF}" srcId="{8C2F299F-54A6-4F19-A370-8E62E6E5672E}" destId="{F4D70BB7-1E22-41A5-B855-10D0F4827467}" srcOrd="2" destOrd="0" parTransId="{0FB9ABB8-BAE1-4448-9A30-CC1513E23AD9}" sibTransId="{4510B097-064A-47BE-BC48-F59DD0D50AD4}"/>
    <dgm:cxn modelId="{BF9F21BF-50D1-4879-941B-8A42D4B053A2}" type="presOf" srcId="{F4D70BB7-1E22-41A5-B855-10D0F4827467}" destId="{AF4E5FA7-6F88-4A17-B4C1-4ECFB552D0FE}" srcOrd="0" destOrd="0" presId="urn:microsoft.com/office/officeart/2005/8/layout/vList4"/>
    <dgm:cxn modelId="{8B95230C-4B61-43B9-87FD-80844FD3C276}" type="presOf" srcId="{F4D70BB7-1E22-41A5-B855-10D0F4827467}" destId="{A65912CA-7ECA-4E2B-B12C-591C11FAE3F9}" srcOrd="1" destOrd="0" presId="urn:microsoft.com/office/officeart/2005/8/layout/vList4"/>
    <dgm:cxn modelId="{2D954FD9-3FA6-435A-9FBA-80EF56D430F8}" srcId="{8C2F299F-54A6-4F19-A370-8E62E6E5672E}" destId="{94949B6C-087E-48DA-9B4A-7BF7999A255F}" srcOrd="0" destOrd="0" parTransId="{9E90AB39-B7BB-47D5-87CD-E47D0697E3AC}" sibTransId="{9105E95B-4BEF-4AA6-8D7B-B4AFE78BF15C}"/>
    <dgm:cxn modelId="{C8D3004A-19E4-4AD3-9B07-A550E9AD2177}" type="presOf" srcId="{466FC1CE-585A-4D2E-A120-7BA3E159F495}" destId="{B1FB8ACC-A415-4E69-980D-13676A589A09}" srcOrd="0" destOrd="0" presId="urn:microsoft.com/office/officeart/2005/8/layout/vList4"/>
    <dgm:cxn modelId="{CA79DB09-5044-4311-84A5-4302520D8E88}" srcId="{8C2F299F-54A6-4F19-A370-8E62E6E5672E}" destId="{466FC1CE-585A-4D2E-A120-7BA3E159F495}" srcOrd="1" destOrd="0" parTransId="{8382BC58-B3DE-4640-AD0A-E7E5C75260E4}" sibTransId="{581C0299-41F2-41C0-AE9A-7DF6911CED7A}"/>
    <dgm:cxn modelId="{1FA18530-6CD3-4352-A06A-D04D117E77A9}" type="presParOf" srcId="{AD9AAE12-0DF6-4B2A-97A3-39694C987918}" destId="{B9FA641E-9A97-4B92-9729-7A06FB2A7FE6}" srcOrd="0" destOrd="0" presId="urn:microsoft.com/office/officeart/2005/8/layout/vList4"/>
    <dgm:cxn modelId="{1F5C20E3-6213-467D-9770-9387756FB794}" type="presParOf" srcId="{B9FA641E-9A97-4B92-9729-7A06FB2A7FE6}" destId="{321F3E23-97DC-46A0-94DE-2D93C3527767}" srcOrd="0" destOrd="0" presId="urn:microsoft.com/office/officeart/2005/8/layout/vList4"/>
    <dgm:cxn modelId="{769D005F-655D-403D-9BD8-1FA61B2BD35C}" type="presParOf" srcId="{B9FA641E-9A97-4B92-9729-7A06FB2A7FE6}" destId="{06EF05C0-D415-4B8C-891B-4D9D91494907}" srcOrd="1" destOrd="0" presId="urn:microsoft.com/office/officeart/2005/8/layout/vList4"/>
    <dgm:cxn modelId="{C0614FC9-DC2C-4BE1-891F-66E3929351E2}" type="presParOf" srcId="{B9FA641E-9A97-4B92-9729-7A06FB2A7FE6}" destId="{1AB8CDFD-519A-42BA-BC70-B1A0C6EDA21C}" srcOrd="2" destOrd="0" presId="urn:microsoft.com/office/officeart/2005/8/layout/vList4"/>
    <dgm:cxn modelId="{E357BF05-4DF2-4F91-B39F-0616D2078A5B}" type="presParOf" srcId="{AD9AAE12-0DF6-4B2A-97A3-39694C987918}" destId="{2372869B-BF15-4385-A75A-E28E25595385}" srcOrd="1" destOrd="0" presId="urn:microsoft.com/office/officeart/2005/8/layout/vList4"/>
    <dgm:cxn modelId="{642F5599-4736-47BA-A153-275AF4C2949A}" type="presParOf" srcId="{AD9AAE12-0DF6-4B2A-97A3-39694C987918}" destId="{CFA7BCD1-5BF0-4357-89B1-D7763F3CF28B}" srcOrd="2" destOrd="0" presId="urn:microsoft.com/office/officeart/2005/8/layout/vList4"/>
    <dgm:cxn modelId="{E78FDD61-FCD2-420F-9E96-218FDC301D47}" type="presParOf" srcId="{CFA7BCD1-5BF0-4357-89B1-D7763F3CF28B}" destId="{B1FB8ACC-A415-4E69-980D-13676A589A09}" srcOrd="0" destOrd="0" presId="urn:microsoft.com/office/officeart/2005/8/layout/vList4"/>
    <dgm:cxn modelId="{6B6DB4B7-3794-428D-8C76-74B5C3929B80}" type="presParOf" srcId="{CFA7BCD1-5BF0-4357-89B1-D7763F3CF28B}" destId="{E8A6D0B7-CEF2-47BA-B270-F4FACD4C10B9}" srcOrd="1" destOrd="0" presId="urn:microsoft.com/office/officeart/2005/8/layout/vList4"/>
    <dgm:cxn modelId="{AC6D455C-8D13-4E9C-AE6D-D7933287C8AE}" type="presParOf" srcId="{CFA7BCD1-5BF0-4357-89B1-D7763F3CF28B}" destId="{BC5E7CA4-D7FE-4BE1-8585-5FBF9C7256B0}" srcOrd="2" destOrd="0" presId="urn:microsoft.com/office/officeart/2005/8/layout/vList4"/>
    <dgm:cxn modelId="{055BA246-DE96-40A3-A6F0-99BEF802C7EB}" type="presParOf" srcId="{AD9AAE12-0DF6-4B2A-97A3-39694C987918}" destId="{CEF58B41-776F-41FD-A35C-2F2361E4910F}" srcOrd="3" destOrd="0" presId="urn:microsoft.com/office/officeart/2005/8/layout/vList4"/>
    <dgm:cxn modelId="{DCFF6887-5141-4F96-87E5-73B1B6037207}" type="presParOf" srcId="{AD9AAE12-0DF6-4B2A-97A3-39694C987918}" destId="{D90B5869-DC96-4173-8B75-911B5F39061A}" srcOrd="4" destOrd="0" presId="urn:microsoft.com/office/officeart/2005/8/layout/vList4"/>
    <dgm:cxn modelId="{FA120C79-B8C8-48A4-9E16-47EC35D0403E}" type="presParOf" srcId="{D90B5869-DC96-4173-8B75-911B5F39061A}" destId="{AF4E5FA7-6F88-4A17-B4C1-4ECFB552D0FE}" srcOrd="0" destOrd="0" presId="urn:microsoft.com/office/officeart/2005/8/layout/vList4"/>
    <dgm:cxn modelId="{9132573F-A728-4F44-BA8A-A8FC1E599E11}" type="presParOf" srcId="{D90B5869-DC96-4173-8B75-911B5F39061A}" destId="{BCFBA5B9-875C-4BBD-9E61-FFF0A6496B1A}" srcOrd="1" destOrd="0" presId="urn:microsoft.com/office/officeart/2005/8/layout/vList4"/>
    <dgm:cxn modelId="{B6A23792-6F71-4083-8E03-C491F9D677B0}" type="presParOf" srcId="{D90B5869-DC96-4173-8B75-911B5F39061A}" destId="{A65912CA-7ECA-4E2B-B12C-591C11FAE3F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D356CD-0DA5-4A87-A278-DA47A8C66738}">
      <dsp:nvSpPr>
        <dsp:cNvPr id="0" name=""/>
        <dsp:cNvSpPr/>
      </dsp:nvSpPr>
      <dsp:spPr>
        <a:xfrm>
          <a:off x="0" y="18143"/>
          <a:ext cx="4626591" cy="12285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10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77000"/>
                <a:satMod val="100000"/>
              </a:schemeClr>
            </a:gs>
            <a:gs pos="81000">
              <a:schemeClr val="accent1">
                <a:hueOff val="0"/>
                <a:satOff val="0"/>
                <a:lumOff val="0"/>
                <a:alphaOff val="0"/>
                <a:tint val="79000"/>
                <a:satMod val="100000"/>
              </a:schemeClr>
            </a:gs>
            <a:gs pos="86000">
              <a:schemeClr val="accent1">
                <a:hueOff val="0"/>
                <a:satOff val="0"/>
                <a:lumOff val="0"/>
                <a:alphaOff val="0"/>
                <a:tint val="73000"/>
                <a:sat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35000"/>
                <a:sat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latin typeface="Times New Roman" pitchFamily="18" charset="0"/>
              <a:cs typeface="Times New Roman" pitchFamily="18" charset="0"/>
            </a:rPr>
            <a:t>Саратовский оросительно-обводнительный канал </a:t>
          </a:r>
        </a:p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latin typeface="Times New Roman" pitchFamily="18" charset="0"/>
              <a:cs typeface="Times New Roman" pitchFamily="18" charset="0"/>
            </a:rPr>
            <a:t>им.  Е.Е. Алексеевского</a:t>
          </a:r>
          <a:endParaRPr lang="ru-RU" sz="21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9970" y="78113"/>
        <a:ext cx="4506651" cy="11085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1F3E23-97DC-46A0-94DE-2D93C3527767}">
      <dsp:nvSpPr>
        <dsp:cNvPr id="0" name=""/>
        <dsp:cNvSpPr/>
      </dsp:nvSpPr>
      <dsp:spPr>
        <a:xfrm>
          <a:off x="0" y="0"/>
          <a:ext cx="8810199" cy="11928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0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Директор АО «Корпорация  развития Саратовской области» </a:t>
          </a:r>
          <a:r>
            <a:rPr lang="ru-RU" sz="1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ХРАПУГИН АЛЕКСАНДР ВЛАДИМИРОВИЧ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u="none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8 845 2 79 69 96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u="none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81324" y="0"/>
        <a:ext cx="6928874" cy="1192848"/>
      </dsp:txXfrm>
    </dsp:sp>
    <dsp:sp modelId="{06EF05C0-D415-4B8C-891B-4D9D91494907}">
      <dsp:nvSpPr>
        <dsp:cNvPr id="0" name=""/>
        <dsp:cNvSpPr/>
      </dsp:nvSpPr>
      <dsp:spPr>
        <a:xfrm>
          <a:off x="0" y="4728"/>
          <a:ext cx="1072994" cy="118262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FB8ACC-A415-4E69-980D-13676A589A09}">
      <dsp:nvSpPr>
        <dsp:cNvPr id="0" name=""/>
        <dsp:cNvSpPr/>
      </dsp:nvSpPr>
      <dsp:spPr>
        <a:xfrm>
          <a:off x="0" y="1312133"/>
          <a:ext cx="8810199" cy="11928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Глава Краснопартизанского муниципального района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u="none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БОДРОВ ЮРИЙ ЛЕОНИДОВИЧ   8-845-77-2-14-95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u="none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sz="1800" u="none" kern="1200" dirty="0"/>
        </a:p>
      </dsp:txBody>
      <dsp:txXfrm>
        <a:off x="1881324" y="1312133"/>
        <a:ext cx="6928874" cy="1192848"/>
      </dsp:txXfrm>
    </dsp:sp>
    <dsp:sp modelId="{E8A6D0B7-CEF2-47BA-B270-F4FACD4C10B9}">
      <dsp:nvSpPr>
        <dsp:cNvPr id="0" name=""/>
        <dsp:cNvSpPr/>
      </dsp:nvSpPr>
      <dsp:spPr>
        <a:xfrm>
          <a:off x="3" y="1309003"/>
          <a:ext cx="1087055" cy="118985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4E5FA7-6F88-4A17-B4C1-4ECFB552D0FE}">
      <dsp:nvSpPr>
        <dsp:cNvPr id="0" name=""/>
        <dsp:cNvSpPr/>
      </dsp:nvSpPr>
      <dsp:spPr>
        <a:xfrm>
          <a:off x="0" y="2663387"/>
          <a:ext cx="8810199" cy="11928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u="none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Инвестиционный уполномоченный - заместитель главы администрации по</a:t>
          </a:r>
          <a:r>
            <a:rPr lang="ru-RU" sz="1600" b="0" u="none" kern="1200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0" u="none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финансовым,</a:t>
          </a:r>
          <a:r>
            <a:rPr lang="ru-RU" sz="1600" b="0" u="none" kern="1200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экономическим вопросам и управлению имуществом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u="none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КАСАТОВ АНТОН АЛЕКСАНДРОВИЧ   8-845-77-2-17-57 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u="none" kern="1200" dirty="0"/>
        </a:p>
      </dsp:txBody>
      <dsp:txXfrm>
        <a:off x="1881324" y="2663387"/>
        <a:ext cx="6928874" cy="1192848"/>
      </dsp:txXfrm>
    </dsp:sp>
    <dsp:sp modelId="{BCFBA5B9-875C-4BBD-9E61-FFF0A6496B1A}">
      <dsp:nvSpPr>
        <dsp:cNvPr id="0" name=""/>
        <dsp:cNvSpPr/>
      </dsp:nvSpPr>
      <dsp:spPr>
        <a:xfrm rot="10800000" flipH="1" flipV="1">
          <a:off x="0" y="2614237"/>
          <a:ext cx="1106138" cy="127108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0.67945</cdr:x>
      <cdr:y>0.51952</cdr:y>
    </cdr:from>
    <cdr:to>
      <cdr:x>0.97239</cdr:x>
      <cdr:y>0.81167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045958" y="2936627"/>
          <a:ext cx="2606723" cy="16513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Численность населения трудоспособного возраста- 4587 человек</a:t>
          </a:r>
          <a:endParaRPr lang="ru-RU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B37D7-8989-964D-A8C1-BF06A633812A}" type="datetimeFigureOut">
              <a:rPr lang="x-none" smtClean="0"/>
              <a:t>15.09.2026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20CD8-132A-1A42-9C3F-9E9662FD4B9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10699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21900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34261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850211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18345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792987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82845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537869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84346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9060" y="101600"/>
            <a:ext cx="970788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08016-56EC-0A43-ADB2-8D6B320CC239}" type="datetime1">
              <a:rPr lang="ru-RU" smtClean="0"/>
              <a:t>15.09.2026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Rectangle 8"/>
          <p:cNvSpPr/>
          <p:nvPr/>
        </p:nvSpPr>
        <p:spPr>
          <a:xfrm>
            <a:off x="374227" y="2942602"/>
            <a:ext cx="7743592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203706" y="2944634"/>
            <a:ext cx="1289544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355440" y="3136658"/>
            <a:ext cx="986076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82607" y="3055622"/>
            <a:ext cx="7526832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5728" y="4625268"/>
            <a:ext cx="8255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  <p:sp>
        <p:nvSpPr>
          <p:cNvPr id="11" name="Rectangle 10"/>
          <p:cNvSpPr/>
          <p:nvPr/>
        </p:nvSpPr>
        <p:spPr>
          <a:xfrm>
            <a:off x="586974" y="4559277"/>
            <a:ext cx="7318097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3885" y="3139440"/>
            <a:ext cx="7324274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6372" y="4648200"/>
            <a:ext cx="70993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5097" y="3227034"/>
            <a:ext cx="718185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3C6A-949B-8546-BF85-B80F61ADB7C8}" type="datetime1">
              <a:rPr lang="ru-RU" smtClean="0"/>
              <a:t>15.09.2026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9060" y="101600"/>
            <a:ext cx="970788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B1187-46BE-9D44-A2D2-7AB336D6874D}" type="datetime1">
              <a:rPr lang="ru-RU" smtClean="0"/>
              <a:t>15.09.2026</a:t>
            </a:fld>
            <a:endParaRPr lang="x-none"/>
          </a:p>
        </p:txBody>
      </p:sp>
      <p:sp>
        <p:nvSpPr>
          <p:cNvPr id="13" name="Rectangle 12"/>
          <p:cNvSpPr/>
          <p:nvPr/>
        </p:nvSpPr>
        <p:spPr>
          <a:xfrm>
            <a:off x="489641" y="2946400"/>
            <a:ext cx="895392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14961" y="3048000"/>
            <a:ext cx="870328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7827" y="3200400"/>
            <a:ext cx="833755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731787" y="4541521"/>
            <a:ext cx="846963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7827" y="4607511"/>
            <a:ext cx="833755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32070" y="3124200"/>
            <a:ext cx="8469066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639" y="408373"/>
            <a:ext cx="8949061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1639" y="1719071"/>
            <a:ext cx="437515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719071"/>
            <a:ext cx="437515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ED714-477C-8E4F-80B2-8100E37C6C45}" type="datetime1">
              <a:rPr lang="ru-RU" smtClean="0"/>
              <a:t>15.09.2026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639" y="408373"/>
            <a:ext cx="8949061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1639" y="1722438"/>
            <a:ext cx="437687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639" y="2438400"/>
            <a:ext cx="4376870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722438"/>
            <a:ext cx="437859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438400"/>
            <a:ext cx="4378590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9CC66-20DE-6A40-94F2-95386CD16213}" type="datetime1">
              <a:rPr lang="ru-RU" smtClean="0"/>
              <a:t>15.09.2026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C66C4-FF1D-DE42-949B-EFC34EECAF9A}" type="datetime1">
              <a:rPr lang="ru-RU" smtClean="0"/>
              <a:t>15.09.2026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9060" y="101600"/>
            <a:ext cx="970788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60058-7471-E142-87EA-3597FEA11B8A}" type="datetime1">
              <a:rPr lang="ru-RU" smtClean="0"/>
              <a:t>15.09.2026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9060" y="101600"/>
            <a:ext cx="970788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0050" y="685800"/>
            <a:ext cx="4953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BD9B-40A4-764D-8305-4622582737AA}" type="datetime1">
              <a:rPr lang="ru-RU" smtClean="0"/>
              <a:t>15.09.2026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  <p:sp>
        <p:nvSpPr>
          <p:cNvPr id="8" name="Rectangle 7"/>
          <p:cNvSpPr/>
          <p:nvPr/>
        </p:nvSpPr>
        <p:spPr>
          <a:xfrm>
            <a:off x="606703" y="1505712"/>
            <a:ext cx="2942947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33081" y="1642472"/>
            <a:ext cx="2690192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083" y="2971800"/>
            <a:ext cx="2490187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083" y="1734312"/>
            <a:ext cx="2490187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9060" y="101600"/>
            <a:ext cx="970788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42950" y="621437"/>
            <a:ext cx="84201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164F-07BA-6243-AF5E-D22E108E4987}" type="datetime1">
              <a:rPr lang="ru-RU" smtClean="0"/>
              <a:t>15.09.2026</a:t>
            </a:fld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  <p:sp>
        <p:nvSpPr>
          <p:cNvPr id="10" name="Rectangle 9"/>
          <p:cNvSpPr/>
          <p:nvPr/>
        </p:nvSpPr>
        <p:spPr>
          <a:xfrm>
            <a:off x="742950" y="4953000"/>
            <a:ext cx="84201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25500" y="5029200"/>
            <a:ext cx="8234162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13" name="Rectangle 12"/>
          <p:cNvSpPr/>
          <p:nvPr/>
        </p:nvSpPr>
        <p:spPr>
          <a:xfrm>
            <a:off x="990600" y="5638800"/>
            <a:ext cx="793922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56055" y="5074920"/>
            <a:ext cx="8608314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35980" y="5656557"/>
            <a:ext cx="7848464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5105401"/>
            <a:ext cx="793922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25D4-5D07-C84F-8F5B-C0FCE56BAA04}" type="datetime1">
              <a:rPr lang="ru-RU" smtClean="0"/>
              <a:t>15.09.2026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433511" y="228600"/>
            <a:ext cx="201422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534828" y="351410"/>
            <a:ext cx="1811588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35959" y="395428"/>
            <a:ext cx="1609325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381000"/>
            <a:ext cx="668655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25FE6-9F58-E04A-AF5D-E0D3CED08D0B}" type="datetime1">
              <a:rPr lang="ru-RU" smtClean="0"/>
              <a:t>15.09.2026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9060" y="101600"/>
            <a:ext cx="970788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752601"/>
            <a:ext cx="89154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9229ACFB-CE6A-F744-9AEA-E08B5B8BAE3D}" type="datetime1">
              <a:rPr lang="ru-RU" smtClean="0"/>
              <a:t>15.09.2026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  <p:sp>
        <p:nvSpPr>
          <p:cNvPr id="9" name="Rectangle 8"/>
          <p:cNvSpPr/>
          <p:nvPr/>
        </p:nvSpPr>
        <p:spPr>
          <a:xfrm>
            <a:off x="297180" y="278166"/>
            <a:ext cx="931164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3935" y="372862"/>
            <a:ext cx="907889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1639" y="408373"/>
            <a:ext cx="8949061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13" Type="http://schemas.openxmlformats.org/officeDocument/2006/relationships/image" Target="../media/image14.jp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svg"/><Relationship Id="rId11" Type="http://schemas.openxmlformats.org/officeDocument/2006/relationships/image" Target="../media/image12.jpg"/><Relationship Id="rId5" Type="http://schemas.openxmlformats.org/officeDocument/2006/relationships/image" Target="../media/image9.png"/><Relationship Id="rId10" Type="http://schemas.openxmlformats.org/officeDocument/2006/relationships/image" Target="../media/image67.svg"/><Relationship Id="rId4" Type="http://schemas.openxmlformats.org/officeDocument/2006/relationships/image" Target="../media/image61.svg"/><Relationship Id="rId9" Type="http://schemas.openxmlformats.org/officeDocument/2006/relationships/image" Target="../media/image11.png"/><Relationship Id="rId1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7.png"/><Relationship Id="rId3" Type="http://schemas.openxmlformats.org/officeDocument/2006/relationships/image" Target="../media/image16.png"/><Relationship Id="rId17" Type="http://schemas.openxmlformats.org/officeDocument/2006/relationships/image" Target="../media/image55.svg"/><Relationship Id="rId2" Type="http://schemas.openxmlformats.org/officeDocument/2006/relationships/notesSlide" Target="../notesSlides/notesSlide7.xml"/><Relationship Id="rId20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19" Type="http://schemas.openxmlformats.org/officeDocument/2006/relationships/image" Target="../media/image57.sv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1.svg"/><Relationship Id="rId2" Type="http://schemas.openxmlformats.org/officeDocument/2006/relationships/image" Target="../media/image19.png"/><Relationship Id="rId16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15" Type="http://schemas.openxmlformats.org/officeDocument/2006/relationships/image" Target="../media/image53.svg"/><Relationship Id="rId1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egrp365.org/reestr?egrp=64:18:030501:97" TargetMode="External"/><Relationship Id="rId2" Type="http://schemas.openxmlformats.org/officeDocument/2006/relationships/hyperlink" Target="https://egrp365.org/reestr?egrp=64:18:050401:11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egrp365.org/reestr?egrp=64:18:050401:11" TargetMode="Externa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hyperlink" Target="mailto:partizanmr@mail.ru" TargetMode="External"/><Relationship Id="rId7" Type="http://schemas.openxmlformats.org/officeDocument/2006/relationships/diagramColors" Target="../diagrams/colors2.xml"/><Relationship Id="rId2" Type="http://schemas.openxmlformats.org/officeDocument/2006/relationships/hyperlink" Target="http://adminkmr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.BEST-50VKX43WMA.001\Downloads\2024-05-19-20-55-1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60" b="4507"/>
          <a:stretch/>
        </p:blipFill>
        <p:spPr bwMode="auto">
          <a:xfrm>
            <a:off x="191071" y="315112"/>
            <a:ext cx="9498840" cy="50621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91" y="413585"/>
            <a:ext cx="759015" cy="7061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66383" y="5475691"/>
            <a:ext cx="8748216" cy="1123712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7800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 CYR"/>
                <a:ea typeface="Times New Roman CYR"/>
                <a:cs typeface="Times New Roman"/>
              </a:rPr>
              <a:t>ИНВЕСТИЦИОННЫЙ ПРОФИЛЬ КРАСНОПАРТИЗАНСКОГО МУНИЦИПАЛЬНОГО РАЙОНА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Times New Roman CYR"/>
                <a:ea typeface="Times New Roman CYR"/>
                <a:cs typeface="Times New Roman"/>
              </a:rPr>
              <a:t> </a:t>
            </a:r>
            <a:endParaRPr lang="ru-RU" sz="2000" b="1" dirty="0" smtClean="0">
              <a:solidFill>
                <a:schemeClr val="accent2">
                  <a:lumMod val="50000"/>
                </a:schemeClr>
              </a:solidFill>
              <a:latin typeface="Times New Roman CYR"/>
              <a:ea typeface="Times New Roman CYR"/>
              <a:cs typeface="Times New Roman"/>
            </a:endParaRPr>
          </a:p>
          <a:p>
            <a:pPr marL="177800">
              <a:spcAft>
                <a:spcPts val="0"/>
              </a:spcAft>
            </a:pPr>
            <a:endParaRPr lang="ru-RU" sz="2000" b="1" dirty="0">
              <a:solidFill>
                <a:schemeClr val="accent2">
                  <a:lumMod val="50000"/>
                </a:schemeClr>
              </a:solidFill>
              <a:latin typeface="Times New Roman CYR"/>
              <a:ea typeface="Times New Roman CYR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9583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67" y="781840"/>
            <a:ext cx="3972957" cy="35313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Скругленный прямоугольник 19">
            <a:extLst>
              <a:ext uri="{FF2B5EF4-FFF2-40B4-BE49-F238E27FC236}">
                <a16:creationId xmlns="" xmlns:a16="http://schemas.microsoft.com/office/drawing/2014/main" id="{E2587257-C4DE-3860-2ACD-D2BB4B2C90AD}"/>
              </a:ext>
            </a:extLst>
          </p:cNvPr>
          <p:cNvSpPr/>
          <p:nvPr/>
        </p:nvSpPr>
        <p:spPr>
          <a:xfrm>
            <a:off x="586854" y="4506829"/>
            <a:ext cx="3280946" cy="1661957"/>
          </a:xfrm>
          <a:prstGeom prst="roundRect">
            <a:avLst>
              <a:gd name="adj" fmla="val 25094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ea typeface="Times New Roman CYR"/>
                <a:cs typeface="Times New Roman" pitchFamily="18" charset="0"/>
              </a:rPr>
              <a:t>Район расположен в центральной части Саратовского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Times New Roman CYR"/>
                <a:cs typeface="Times New Roman" pitchFamily="18" charset="0"/>
              </a:rPr>
              <a:t>Заволжья.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Граничит с  Балаковским, Дергачевским, Озинским,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Пугачевским, Ершовским районами. </a:t>
            </a:r>
            <a:endParaRPr lang="x-none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3" name="Скругленный прямоугольник 112">
            <a:extLst>
              <a:ext uri="{FF2B5EF4-FFF2-40B4-BE49-F238E27FC236}">
                <a16:creationId xmlns="" xmlns:a16="http://schemas.microsoft.com/office/drawing/2014/main" id="{17C60F6C-4538-E1C7-75E4-DE9615DD6966}"/>
              </a:ext>
            </a:extLst>
          </p:cNvPr>
          <p:cNvSpPr/>
          <p:nvPr/>
        </p:nvSpPr>
        <p:spPr>
          <a:xfrm>
            <a:off x="6340301" y="723299"/>
            <a:ext cx="3394522" cy="1114576"/>
          </a:xfrm>
          <a:prstGeom prst="roundRect">
            <a:avLst>
              <a:gd name="adj" fmla="val 29469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Площадь Краснопартизанского муниципального района –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285 217 га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x-none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6003758" y="5390866"/>
            <a:ext cx="2118265" cy="941294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п. ГОРНЫЙ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7745624" y="3565535"/>
            <a:ext cx="2030506" cy="941294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г. Пугачев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312024" y="1218780"/>
            <a:ext cx="2030506" cy="941294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г. Саратов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4312024" y="3565535"/>
            <a:ext cx="2030506" cy="941294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г. Ершов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7841877" y="4625788"/>
            <a:ext cx="522194" cy="76507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 flipV="1">
            <a:off x="5715000" y="4625788"/>
            <a:ext cx="753035" cy="76507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 flipV="1">
            <a:off x="5859379" y="2293434"/>
            <a:ext cx="1193605" cy="297639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Овал 23"/>
          <p:cNvSpPr/>
          <p:nvPr/>
        </p:nvSpPr>
        <p:spPr>
          <a:xfrm>
            <a:off x="7230979" y="2036878"/>
            <a:ext cx="2370221" cy="941294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г. Балаково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 flipV="1">
            <a:off x="7230979" y="3128211"/>
            <a:ext cx="610898" cy="214162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5541423" y="2980009"/>
            <a:ext cx="84350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250</a:t>
            </a:r>
            <a:r>
              <a:rPr lang="ru-RU" sz="2000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км</a:t>
            </a:r>
            <a:endParaRPr lang="ru-RU" sz="2000" cap="none" spc="0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316467" y="3380119"/>
            <a:ext cx="74090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80</a:t>
            </a:r>
            <a:r>
              <a:rPr lang="ru-RU" sz="2000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км</a:t>
            </a:r>
            <a:endParaRPr lang="ru-RU" sz="2000" cap="none" spc="0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797659" y="4940505"/>
            <a:ext cx="67037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65 км</a:t>
            </a:r>
            <a:endParaRPr lang="ru-RU" sz="2000" cap="none" spc="0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841877" y="4939754"/>
            <a:ext cx="72808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55 </a:t>
            </a:r>
            <a:r>
              <a:rPr lang="ru-RU" sz="2000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км</a:t>
            </a:r>
            <a:endParaRPr lang="ru-RU" sz="2000" cap="none" spc="0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71533" y="246839"/>
            <a:ext cx="83114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algn="r">
              <a:spcAft>
                <a:spcPts val="0"/>
              </a:spcAft>
            </a:pPr>
            <a:r>
              <a:rPr lang="ru-RU" sz="1600" b="1" dirty="0" smtClean="0">
                <a:latin typeface="Times New Roman CYR"/>
                <a:ea typeface="Times New Roman CYR"/>
                <a:cs typeface="Times New Roman"/>
              </a:rPr>
              <a:t>ГЕОГРАФИЧЕСКОЕ ПОЛОЖЕНИЕ</a:t>
            </a:r>
            <a:endParaRPr lang="ru-RU" sz="1600" b="1" dirty="0">
              <a:latin typeface="Times New Roman CYR"/>
              <a:ea typeface="Times New Roman CYR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1281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3749720-1430-DF46-8A1E-D768C54B98EF}" type="slidenum">
              <a:rPr lang="x-none" smtClean="0"/>
              <a:t>3</a:t>
            </a:fld>
            <a:endParaRPr lang="x-none"/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="" xmlns:a16="http://schemas.microsoft.com/office/drawing/2014/main" id="{E19E5F7A-7545-E040-A371-B60ABBE4C00D}"/>
              </a:ext>
            </a:extLst>
          </p:cNvPr>
          <p:cNvSpPr/>
          <p:nvPr/>
        </p:nvSpPr>
        <p:spPr>
          <a:xfrm>
            <a:off x="2896211" y="4851005"/>
            <a:ext cx="2237318" cy="1672626"/>
          </a:xfrm>
          <a:prstGeom prst="roundRect">
            <a:avLst>
              <a:gd name="adj" fmla="val 25094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63550" indent="-285750">
              <a:spcAft>
                <a:spcPts val="0"/>
              </a:spcAft>
              <a:buFontTx/>
              <a:buChar char="-"/>
            </a:pPr>
            <a:r>
              <a:rPr lang="ru-RU" dirty="0" smtClean="0">
                <a:solidFill>
                  <a:schemeClr val="bg1"/>
                </a:solidFill>
                <a:latin typeface="Times New Roman CYR"/>
                <a:ea typeface="Times New Roman CYR"/>
                <a:cs typeface="Times New Roman"/>
              </a:rPr>
              <a:t>Р-228 </a:t>
            </a:r>
            <a:r>
              <a:rPr lang="ru-RU" dirty="0">
                <a:solidFill>
                  <a:schemeClr val="bg1"/>
                </a:solidFill>
                <a:latin typeface="Times New Roman CYR"/>
                <a:ea typeface="Times New Roman CYR"/>
                <a:cs typeface="Times New Roman"/>
              </a:rPr>
              <a:t>«</a:t>
            </a:r>
            <a:r>
              <a:rPr lang="ru-RU" sz="1600" dirty="0" smtClean="0">
                <a:solidFill>
                  <a:schemeClr val="bg1"/>
                </a:solidFill>
                <a:latin typeface="Times New Roman CYR"/>
                <a:ea typeface="Times New Roman CYR"/>
                <a:cs typeface="Times New Roman"/>
              </a:rPr>
              <a:t>Сызрань-Саратов-Волгоград</a:t>
            </a:r>
            <a:r>
              <a:rPr lang="ru-RU" dirty="0" smtClean="0">
                <a:solidFill>
                  <a:schemeClr val="bg1"/>
                </a:solidFill>
                <a:latin typeface="Times New Roman CYR"/>
                <a:ea typeface="Times New Roman CYR"/>
                <a:cs typeface="Times New Roman"/>
              </a:rPr>
              <a:t>»</a:t>
            </a:r>
          </a:p>
          <a:p>
            <a:pPr marL="177800">
              <a:spcAft>
                <a:spcPts val="0"/>
              </a:spcAft>
            </a:pPr>
            <a:endParaRPr lang="ru-RU" dirty="0">
              <a:solidFill>
                <a:schemeClr val="bg1"/>
              </a:solidFill>
              <a:latin typeface="Times New Roman CYR"/>
              <a:ea typeface="Times New Roman CYR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47534" y="693154"/>
            <a:ext cx="41035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algn="r">
              <a:spcAft>
                <a:spcPts val="0"/>
              </a:spcAft>
            </a:pPr>
            <a:r>
              <a:rPr lang="ru-RU" sz="1600" b="1" dirty="0" smtClean="0">
                <a:latin typeface="Times New Roman CYR"/>
                <a:ea typeface="Times New Roman CYR"/>
                <a:cs typeface="Times New Roman"/>
              </a:rPr>
              <a:t>ТРАНСПОРТНОЕ СООБЩЕНИЕ </a:t>
            </a:r>
            <a:endParaRPr lang="ru-RU" sz="1600" b="1" dirty="0">
              <a:latin typeface="Times New Roman CYR"/>
              <a:ea typeface="Times New Roman CYR"/>
              <a:cs typeface="Times New Roman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4" t="19116" r="9170" b="19765"/>
          <a:stretch/>
        </p:blipFill>
        <p:spPr>
          <a:xfrm>
            <a:off x="393368" y="862431"/>
            <a:ext cx="4510884" cy="3016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5334098" y="1031708"/>
            <a:ext cx="4224551" cy="2062103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2024 году завершилось строительство моста через реку Большой Иргиз. Это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значимое событие, которое окажет комплексное воздействие на жизнь сообществ Заволжья и станет важным шагом в улучшении транспортной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инфраструктуры района и  Саратовской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области.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="" xmlns:a16="http://schemas.microsoft.com/office/drawing/2014/main" id="{E19E5F7A-7545-E040-A371-B60ABBE4C00D}"/>
              </a:ext>
            </a:extLst>
          </p:cNvPr>
          <p:cNvSpPr/>
          <p:nvPr/>
        </p:nvSpPr>
        <p:spPr>
          <a:xfrm>
            <a:off x="409434" y="4851005"/>
            <a:ext cx="2279176" cy="1672626"/>
          </a:xfrm>
          <a:prstGeom prst="roundRect">
            <a:avLst>
              <a:gd name="adj" fmla="val 25094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/>
            <a:r>
              <a:rPr lang="ru-RU" sz="1600" dirty="0" smtClean="0">
                <a:solidFill>
                  <a:schemeClr val="bg1"/>
                </a:solidFill>
                <a:latin typeface="Times New Roman CYR"/>
                <a:ea typeface="Times New Roman CYR"/>
                <a:cs typeface="Times New Roman"/>
              </a:rPr>
              <a:t>- </a:t>
            </a:r>
            <a:r>
              <a:rPr lang="en-US" sz="1600" dirty="0" smtClean="0">
                <a:solidFill>
                  <a:schemeClr val="bg1"/>
                </a:solidFill>
                <a:latin typeface="Times New Roman CYR"/>
                <a:ea typeface="Times New Roman CYR"/>
                <a:cs typeface="Times New Roman"/>
              </a:rPr>
              <a:t>  </a:t>
            </a:r>
            <a:r>
              <a:rPr lang="ru-RU" sz="1600" dirty="0" smtClean="0">
                <a:solidFill>
                  <a:schemeClr val="bg1"/>
                </a:solidFill>
                <a:latin typeface="Times New Roman CYR"/>
                <a:ea typeface="Times New Roman CYR"/>
                <a:cs typeface="Times New Roman"/>
              </a:rPr>
              <a:t>сеть железнодорожных путей через основные населенные пункты</a:t>
            </a:r>
          </a:p>
          <a:p>
            <a:pPr marL="177800">
              <a:spcAft>
                <a:spcPts val="0"/>
              </a:spcAft>
            </a:pPr>
            <a:endParaRPr lang="ru-RU" sz="1600" dirty="0">
              <a:solidFill>
                <a:schemeClr val="bg1"/>
              </a:solidFill>
              <a:latin typeface="Times New Roman CYR"/>
              <a:ea typeface="Times New Roman CYR"/>
              <a:cs typeface="Times New Roman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259242" y="3508973"/>
            <a:ext cx="4374265" cy="3046988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7800" algn="ctr"/>
            <a:r>
              <a:rPr lang="ru-RU" sz="2400" b="1" dirty="0">
                <a:latin typeface="Times New Roman CYR"/>
                <a:ea typeface="Times New Roman CYR"/>
                <a:cs typeface="Times New Roman"/>
              </a:rPr>
              <a:t>Инженерная  инфраструктура</a:t>
            </a:r>
          </a:p>
          <a:p>
            <a:pPr marL="177800" algn="just"/>
            <a:endParaRPr lang="ru-RU" sz="1600" dirty="0" smtClean="0">
              <a:latin typeface="Times New Roman CYR"/>
              <a:ea typeface="Times New Roman CYR"/>
              <a:cs typeface="Times New Roman"/>
            </a:endParaRPr>
          </a:p>
          <a:p>
            <a:pPr marL="463550" indent="-285750" algn="just">
              <a:buFontTx/>
              <a:buChar char="-"/>
            </a:pPr>
            <a:r>
              <a:rPr lang="ru-RU" sz="1600" dirty="0" smtClean="0">
                <a:latin typeface="Times New Roman CYR"/>
                <a:ea typeface="Times New Roman CYR"/>
                <a:cs typeface="Times New Roman"/>
              </a:rPr>
              <a:t>магистральный </a:t>
            </a:r>
            <a:r>
              <a:rPr lang="ru-RU" sz="1600" dirty="0">
                <a:latin typeface="Times New Roman CYR"/>
                <a:ea typeface="Times New Roman CYR"/>
                <a:cs typeface="Times New Roman"/>
              </a:rPr>
              <a:t>газопровод высокого давления «Мокроус-Самара-Тольятти», возможность увеличения объемов подачи</a:t>
            </a:r>
            <a:r>
              <a:rPr lang="ru-RU" sz="1600" dirty="0" smtClean="0">
                <a:latin typeface="Times New Roman CYR"/>
                <a:ea typeface="Times New Roman CYR"/>
                <a:cs typeface="Times New Roman"/>
              </a:rPr>
              <a:t>;</a:t>
            </a:r>
          </a:p>
          <a:p>
            <a:pPr marL="463550" indent="-285750" algn="just">
              <a:buFontTx/>
              <a:buChar char="-"/>
            </a:pPr>
            <a:endParaRPr lang="ru-RU" sz="1600" dirty="0">
              <a:latin typeface="Times New Roman CYR"/>
              <a:ea typeface="Times New Roman CYR"/>
              <a:cs typeface="Times New Roman"/>
            </a:endParaRPr>
          </a:p>
          <a:p>
            <a:pPr marL="177800" indent="363538" algn="just">
              <a:buFontTx/>
              <a:buChar char="-"/>
            </a:pPr>
            <a:r>
              <a:rPr lang="ru-RU" sz="1600" dirty="0">
                <a:latin typeface="Times New Roman CYR"/>
                <a:ea typeface="Times New Roman CYR"/>
                <a:cs typeface="Times New Roman"/>
              </a:rPr>
              <a:t>электрическая подстанция (ПС-220/110/10 кВ) обеспечит энергией запуск новых производств  (имеющиеся  мощности 30 Мвт задействованы на 30%).</a:t>
            </a:r>
          </a:p>
        </p:txBody>
      </p:sp>
    </p:spTree>
    <p:extLst>
      <p:ext uri="{BB962C8B-B14F-4D97-AF65-F5344CB8AC3E}">
        <p14:creationId xmlns:p14="http://schemas.microsoft.com/office/powerpoint/2010/main" val="121328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3749720-1430-DF46-8A1E-D768C54B98EF}" type="slidenum">
              <a:rPr lang="x-none" smtClean="0"/>
              <a:t>4</a:t>
            </a:fld>
            <a:endParaRPr lang="x-none"/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="" xmlns:a16="http://schemas.microsoft.com/office/drawing/2014/main" id="{17C60F6C-4538-E1C7-75E4-DE9615DD6966}"/>
              </a:ext>
            </a:extLst>
          </p:cNvPr>
          <p:cNvSpPr/>
          <p:nvPr/>
        </p:nvSpPr>
        <p:spPr>
          <a:xfrm>
            <a:off x="554267" y="3710954"/>
            <a:ext cx="2516480" cy="2342026"/>
          </a:xfrm>
          <a:prstGeom prst="roundRect">
            <a:avLst>
              <a:gd name="adj" fmla="val 24466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Численность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8541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человек</a:t>
            </a:r>
            <a:r>
              <a:rPr lang="x-none" dirty="0" smtClean="0">
                <a:solidFill>
                  <a:schemeClr val="bg1"/>
                </a:solidFill>
                <a:latin typeface="Times New Roman" pitchFamily="18" charset="0"/>
                <a:ea typeface="Times New Roman CYR"/>
                <a:cs typeface="Times New Roman" pitchFamily="18" charset="0"/>
              </a:rPr>
              <a:t> </a:t>
            </a:r>
            <a:r>
              <a:rPr lang="x-none" dirty="0">
                <a:solidFill>
                  <a:schemeClr val="bg1"/>
                </a:solidFill>
                <a:latin typeface="Times New Roman" pitchFamily="18" charset="0"/>
                <a:ea typeface="Times New Roman CYR"/>
                <a:cs typeface="Times New Roman" pitchFamily="18" charset="0"/>
              </a:rPr>
              <a:t>в том числе </a:t>
            </a:r>
            <a:r>
              <a:rPr lang="x-none" dirty="0" smtClean="0">
                <a:solidFill>
                  <a:schemeClr val="bg1"/>
                </a:solidFill>
                <a:latin typeface="Times New Roman" pitchFamily="18" charset="0"/>
                <a:ea typeface="Times New Roman CYR"/>
                <a:cs typeface="Times New Roman" pitchFamily="18" charset="0"/>
              </a:rPr>
              <a:t>городских </a:t>
            </a:r>
            <a:r>
              <a:rPr lang="x-none" dirty="0">
                <a:solidFill>
                  <a:schemeClr val="bg1"/>
                </a:solidFill>
                <a:latin typeface="Times New Roman" pitchFamily="18" charset="0"/>
                <a:ea typeface="Times New Roman CYR"/>
                <a:cs typeface="Times New Roman" pitchFamily="18" charset="0"/>
              </a:rPr>
              <a:t>жителей </a:t>
            </a:r>
            <a:r>
              <a:rPr lang="x-none" dirty="0" smtClean="0">
                <a:solidFill>
                  <a:schemeClr val="bg1"/>
                </a:solidFill>
                <a:latin typeface="Times New Roman" pitchFamily="18" charset="0"/>
                <a:ea typeface="Times New Roman CYR"/>
                <a:cs typeface="Times New Roman" pitchFamily="18" charset="0"/>
              </a:rPr>
              <a:t>–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 CYR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ea typeface="Times New Roman CYR"/>
                <a:cs typeface="Times New Roman" pitchFamily="18" charset="0"/>
              </a:rPr>
              <a:t>3999 </a:t>
            </a:r>
            <a:r>
              <a:rPr lang="x-none" dirty="0" smtClean="0">
                <a:solidFill>
                  <a:schemeClr val="bg1"/>
                </a:solidFill>
                <a:latin typeface="Times New Roman" pitchFamily="18" charset="0"/>
                <a:ea typeface="Times New Roman CYR"/>
                <a:cs typeface="Times New Roman" pitchFamily="18" charset="0"/>
              </a:rPr>
              <a:t>человек</a:t>
            </a:r>
            <a:r>
              <a:rPr lang="x-none" dirty="0">
                <a:solidFill>
                  <a:schemeClr val="bg1"/>
                </a:solidFill>
                <a:latin typeface="Times New Roman" pitchFamily="18" charset="0"/>
                <a:ea typeface="Times New Roman CYR"/>
                <a:cs typeface="Times New Roman" pitchFamily="18" charset="0"/>
              </a:rPr>
              <a:t>, сельских </a:t>
            </a:r>
            <a:r>
              <a:rPr lang="x-none" dirty="0" smtClean="0">
                <a:solidFill>
                  <a:schemeClr val="bg1"/>
                </a:solidFill>
                <a:latin typeface="Times New Roman" pitchFamily="18" charset="0"/>
                <a:ea typeface="Times New Roman CYR"/>
                <a:cs typeface="Times New Roman" pitchFamily="18" charset="0"/>
              </a:rPr>
              <a:t>–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 CYR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ea typeface="Times New Roman CYR"/>
                <a:cs typeface="Times New Roman" pitchFamily="18" charset="0"/>
              </a:rPr>
              <a:t>4542 </a:t>
            </a:r>
            <a:r>
              <a:rPr lang="x-none" dirty="0" smtClean="0">
                <a:solidFill>
                  <a:schemeClr val="bg1"/>
                </a:solidFill>
                <a:latin typeface="Times New Roman" pitchFamily="18" charset="0"/>
                <a:ea typeface="Times New Roman CYR"/>
                <a:cs typeface="Times New Roman" pitchFamily="18" charset="0"/>
              </a:rPr>
              <a:t>человек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 CYR"/>
                <a:cs typeface="Times New Roman" pitchFamily="18" charset="0"/>
              </a:rPr>
              <a:t>а</a:t>
            </a:r>
            <a:r>
              <a:rPr lang="x-none" dirty="0" smtClean="0">
                <a:solidFill>
                  <a:schemeClr val="bg1"/>
                </a:solidFill>
                <a:latin typeface="Times New Roman" pitchFamily="18" charset="0"/>
                <a:ea typeface="Times New Roman CYR"/>
                <a:cs typeface="Times New Roman" pitchFamily="18" charset="0"/>
              </a:rPr>
              <a:t>.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x-none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="" xmlns:a16="http://schemas.microsoft.com/office/drawing/2014/main" id="{17C60F6C-4538-E1C7-75E4-DE9615DD6966}"/>
              </a:ext>
            </a:extLst>
          </p:cNvPr>
          <p:cNvSpPr/>
          <p:nvPr/>
        </p:nvSpPr>
        <p:spPr>
          <a:xfrm>
            <a:off x="554266" y="1042619"/>
            <a:ext cx="2516480" cy="2363236"/>
          </a:xfrm>
          <a:prstGeom prst="roundRect">
            <a:avLst>
              <a:gd name="adj" fmla="val 24466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Административный центр         – поселок Горный</a:t>
            </a:r>
            <a:endParaRPr lang="x-none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="" xmlns:a16="http://schemas.microsoft.com/office/drawing/2014/main" id="{17C60F6C-4538-E1C7-75E4-DE9615DD6966}"/>
              </a:ext>
            </a:extLst>
          </p:cNvPr>
          <p:cNvSpPr/>
          <p:nvPr/>
        </p:nvSpPr>
        <p:spPr>
          <a:xfrm>
            <a:off x="3742256" y="3710954"/>
            <a:ext cx="2468848" cy="2342026"/>
          </a:xfrm>
          <a:prstGeom prst="roundRect">
            <a:avLst>
              <a:gd name="adj" fmla="val 24466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28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населенных пунктов</a:t>
            </a:r>
            <a:endParaRPr lang="x-none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="" xmlns:a16="http://schemas.microsoft.com/office/drawing/2014/main" id="{E2587257-C4DE-3860-2ACD-D2BB4B2C90AD}"/>
              </a:ext>
            </a:extLst>
          </p:cNvPr>
          <p:cNvSpPr/>
          <p:nvPr/>
        </p:nvSpPr>
        <p:spPr>
          <a:xfrm>
            <a:off x="3742256" y="1063829"/>
            <a:ext cx="2468848" cy="2342026"/>
          </a:xfrm>
          <a:prstGeom prst="roundRect">
            <a:avLst>
              <a:gd name="adj" fmla="val 25094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муниципальных образования: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Горновское МО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Рукопольское МО</a:t>
            </a:r>
            <a:endParaRPr lang="x-none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140" r="10140" b="15589"/>
          <a:stretch/>
        </p:blipFill>
        <p:spPr>
          <a:xfrm>
            <a:off x="6297574" y="1288476"/>
            <a:ext cx="3266874" cy="48449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1201002" y="477672"/>
            <a:ext cx="8311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algn="r">
              <a:spcAft>
                <a:spcPts val="0"/>
              </a:spcAft>
            </a:pPr>
            <a:r>
              <a:rPr lang="ru-RU" b="1" dirty="0" smtClean="0">
                <a:latin typeface="Times New Roman CYR"/>
                <a:ea typeface="Times New Roman CYR"/>
                <a:cs typeface="Times New Roman"/>
              </a:rPr>
              <a:t>АДМИНИСТРАТИВНО-ТЕРРИТОРИАЛЬНОЕ ДЕЛЕНИЕ</a:t>
            </a:r>
            <a:endParaRPr lang="ru-RU" b="1" dirty="0">
              <a:latin typeface="Times New Roman CYR"/>
              <a:ea typeface="Times New Roman CYR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327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" name="Диаграмма 57"/>
          <p:cNvGraphicFramePr/>
          <p:nvPr>
            <p:extLst>
              <p:ext uri="{D42A27DB-BD31-4B8C-83A1-F6EECF244321}">
                <p14:modId xmlns:p14="http://schemas.microsoft.com/office/powerpoint/2010/main" val="2959789132"/>
              </p:ext>
            </p:extLst>
          </p:nvPr>
        </p:nvGraphicFramePr>
        <p:xfrm>
          <a:off x="4940491" y="894263"/>
          <a:ext cx="4827906" cy="2707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2" name="Диаграмма 61"/>
          <p:cNvGraphicFramePr/>
          <p:nvPr>
            <p:extLst>
              <p:ext uri="{D42A27DB-BD31-4B8C-83A1-F6EECF244321}">
                <p14:modId xmlns:p14="http://schemas.microsoft.com/office/powerpoint/2010/main" val="274338658"/>
              </p:ext>
            </p:extLst>
          </p:nvPr>
        </p:nvGraphicFramePr>
        <p:xfrm>
          <a:off x="5186148" y="3806095"/>
          <a:ext cx="4582247" cy="2678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827912549"/>
              </p:ext>
            </p:extLst>
          </p:nvPr>
        </p:nvGraphicFramePr>
        <p:xfrm>
          <a:off x="627013" y="919509"/>
          <a:ext cx="4559135" cy="2760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769399607"/>
              </p:ext>
            </p:extLst>
          </p:nvPr>
        </p:nvGraphicFramePr>
        <p:xfrm>
          <a:off x="627013" y="3890257"/>
          <a:ext cx="4217941" cy="2769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214650" y="345449"/>
            <a:ext cx="83114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algn="r">
              <a:spcAft>
                <a:spcPts val="0"/>
              </a:spcAft>
            </a:pPr>
            <a:r>
              <a:rPr lang="ru-RU" sz="1600" b="1" dirty="0" smtClean="0">
                <a:latin typeface="Times New Roman CYR"/>
                <a:ea typeface="Times New Roman CYR"/>
                <a:cs typeface="Times New Roman"/>
              </a:rPr>
              <a:t>СОЦИАЛЬНО-ЭКОНОМИЧЕСКИЕ ПОКАЗАТЕЛИ</a:t>
            </a:r>
            <a:endParaRPr lang="ru-RU" sz="1600" b="1" dirty="0">
              <a:latin typeface="Times New Roman CYR"/>
              <a:ea typeface="Times New Roman CYR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401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3749720-1430-DF46-8A1E-D768C54B98EF}" type="slidenum">
              <a:rPr lang="x-none" smtClean="0"/>
              <a:t>6</a:t>
            </a:fld>
            <a:endParaRPr lang="x-none"/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359499584"/>
              </p:ext>
            </p:extLst>
          </p:nvPr>
        </p:nvGraphicFramePr>
        <p:xfrm>
          <a:off x="426548" y="1178816"/>
          <a:ext cx="4614153" cy="2585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576299473"/>
              </p:ext>
            </p:extLst>
          </p:nvPr>
        </p:nvGraphicFramePr>
        <p:xfrm>
          <a:off x="5169953" y="993714"/>
          <a:ext cx="4342536" cy="2770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414211779"/>
              </p:ext>
            </p:extLst>
          </p:nvPr>
        </p:nvGraphicFramePr>
        <p:xfrm>
          <a:off x="5040702" y="3801461"/>
          <a:ext cx="4471787" cy="2920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3196630760"/>
              </p:ext>
            </p:extLst>
          </p:nvPr>
        </p:nvGraphicFramePr>
        <p:xfrm>
          <a:off x="586070" y="3801460"/>
          <a:ext cx="4454631" cy="2947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201002" y="477672"/>
            <a:ext cx="83114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algn="r">
              <a:spcAft>
                <a:spcPts val="0"/>
              </a:spcAft>
            </a:pPr>
            <a:r>
              <a:rPr lang="ru-RU" sz="1600" b="1" dirty="0" smtClean="0">
                <a:latin typeface="Times New Roman CYR"/>
                <a:ea typeface="Times New Roman CYR"/>
                <a:cs typeface="Times New Roman"/>
              </a:rPr>
              <a:t>СОЦИАЛЬНО - ЭКОНОМИЧЕСКИЕ ПОКАЗАТЕЛИ</a:t>
            </a:r>
            <a:endParaRPr lang="ru-RU" sz="1600" b="1" dirty="0">
              <a:latin typeface="Times New Roman CYR"/>
              <a:ea typeface="Times New Roman CYR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3897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Рисунок 10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494" y="703725"/>
            <a:ext cx="2853164" cy="1994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Номер слайда 50">
            <a:extLst>
              <a:ext uri="{FF2B5EF4-FFF2-40B4-BE49-F238E27FC236}">
                <a16:creationId xmlns=""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>
            <a:normAutofit/>
          </a:bodyPr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306430386"/>
              </p:ext>
            </p:extLst>
          </p:nvPr>
        </p:nvGraphicFramePr>
        <p:xfrm>
          <a:off x="763996" y="2306473"/>
          <a:ext cx="8640960" cy="4299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01002" y="477672"/>
            <a:ext cx="8311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algn="r">
              <a:spcAft>
                <a:spcPts val="0"/>
              </a:spcAft>
            </a:pPr>
            <a:r>
              <a:rPr lang="ru-RU" b="1" dirty="0" smtClean="0">
                <a:latin typeface="Times New Roman CYR"/>
                <a:ea typeface="Times New Roman CYR"/>
                <a:cs typeface="Times New Roman"/>
              </a:rPr>
              <a:t>ЗАНЯТОСТЬ</a:t>
            </a:r>
            <a:r>
              <a:rPr lang="ru-RU" sz="1600" b="1" dirty="0" smtClean="0">
                <a:latin typeface="Times New Roman CYR"/>
                <a:ea typeface="Times New Roman CYR"/>
                <a:cs typeface="Times New Roman"/>
              </a:rPr>
              <a:t> И ДОХОДЫ НАСЕЛЕНИЯ</a:t>
            </a:r>
            <a:endParaRPr lang="ru-RU" sz="1600" b="1" dirty="0">
              <a:latin typeface="Times New Roman CYR"/>
              <a:ea typeface="Times New Roman CYR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7310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19" y="457286"/>
            <a:ext cx="8393255" cy="5595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3749720-1430-DF46-8A1E-D768C54B98EF}" type="slidenum">
              <a:rPr lang="x-none" smtClean="0"/>
              <a:t>8</a:t>
            </a:fld>
            <a:endParaRPr lang="x-none"/>
          </a:p>
        </p:txBody>
      </p:sp>
      <p:graphicFrame>
        <p:nvGraphicFramePr>
          <p:cNvPr id="10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0778957"/>
              </p:ext>
            </p:extLst>
          </p:nvPr>
        </p:nvGraphicFramePr>
        <p:xfrm>
          <a:off x="5492000" y="2107027"/>
          <a:ext cx="4349210" cy="3980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336257" y="477672"/>
            <a:ext cx="83114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algn="r">
              <a:spcAft>
                <a:spcPts val="0"/>
              </a:spcAft>
            </a:pPr>
            <a:r>
              <a:rPr lang="ru-RU" sz="1600" b="1" dirty="0" smtClean="0">
                <a:latin typeface="Times New Roman CYR"/>
                <a:ea typeface="Times New Roman CYR"/>
                <a:cs typeface="Times New Roman"/>
              </a:rPr>
              <a:t>СЕЛЬСКОЕ ХОЗЯЙСТВО</a:t>
            </a:r>
            <a:endParaRPr lang="ru-RU" sz="1600" b="1" dirty="0">
              <a:latin typeface="Times New Roman CYR"/>
              <a:ea typeface="Times New Roman CYR"/>
              <a:cs typeface="Times New Roman"/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2070550537"/>
              </p:ext>
            </p:extLst>
          </p:nvPr>
        </p:nvGraphicFramePr>
        <p:xfrm>
          <a:off x="1112234" y="2206467"/>
          <a:ext cx="7779224" cy="3234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64670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Скругленный прямоугольник 248">
            <a:extLst>
              <a:ext uri="{FF2B5EF4-FFF2-40B4-BE49-F238E27FC236}">
                <a16:creationId xmlns="" xmlns:a16="http://schemas.microsoft.com/office/drawing/2014/main" id="{A4503707-C842-55D2-8184-C2281EB1EB33}"/>
              </a:ext>
            </a:extLst>
          </p:cNvPr>
          <p:cNvSpPr/>
          <p:nvPr/>
        </p:nvSpPr>
        <p:spPr>
          <a:xfrm>
            <a:off x="7436089" y="1745931"/>
            <a:ext cx="2196000" cy="2353661"/>
          </a:xfrm>
          <a:prstGeom prst="roundRect">
            <a:avLst>
              <a:gd name="adj" fmla="val 10682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18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клубных учреждений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17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библиотек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детская школа искусств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памятника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0" name="Скругленный прямоугольник 249">
            <a:extLst>
              <a:ext uri="{FF2B5EF4-FFF2-40B4-BE49-F238E27FC236}">
                <a16:creationId xmlns="" xmlns:a16="http://schemas.microsoft.com/office/drawing/2014/main" id="{C88591C5-A285-4ADE-F36B-04A9A72B35EF}"/>
              </a:ext>
            </a:extLst>
          </p:cNvPr>
          <p:cNvSpPr/>
          <p:nvPr/>
        </p:nvSpPr>
        <p:spPr>
          <a:xfrm>
            <a:off x="7414331" y="994370"/>
            <a:ext cx="2195999" cy="592604"/>
          </a:xfrm>
          <a:prstGeom prst="roundRect">
            <a:avLst>
              <a:gd name="adj" fmla="val 29072"/>
            </a:avLst>
          </a:prstGeom>
          <a:solidFill>
            <a:srgbClr val="4756A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9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КУЛЬТУРА И ИСКУССТВО</a:t>
            </a:r>
            <a:endParaRPr lang="x-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Номер слайда 50">
            <a:extLst>
              <a:ext uri="{FF2B5EF4-FFF2-40B4-BE49-F238E27FC236}">
                <a16:creationId xmlns=""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>
            <a:normAutofit/>
          </a:bodyPr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="" xmlns:a16="http://schemas.microsoft.com/office/drawing/2014/main" id="{D65F193D-8DB6-299A-5C0F-01B3FC0F7ECB}"/>
              </a:ext>
            </a:extLst>
          </p:cNvPr>
          <p:cNvSpPr/>
          <p:nvPr/>
        </p:nvSpPr>
        <p:spPr>
          <a:xfrm>
            <a:off x="161595" y="1015533"/>
            <a:ext cx="2195999" cy="570851"/>
          </a:xfrm>
          <a:prstGeom prst="roundRect">
            <a:avLst>
              <a:gd name="adj" fmla="val 29072"/>
            </a:avLst>
          </a:prstGeom>
          <a:solidFill>
            <a:srgbClr val="4756A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9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ОБРАЗОВАНИЕ</a:t>
            </a:r>
          </a:p>
        </p:txBody>
      </p:sp>
      <p:pic>
        <p:nvPicPr>
          <p:cNvPr id="38" name="Рисунок 37" descr="Квадратная академическая шапочка со сплошной заливкой">
            <a:extLst>
              <a:ext uri="{FF2B5EF4-FFF2-40B4-BE49-F238E27FC236}">
                <a16:creationId xmlns="" xmlns:a16="http://schemas.microsoft.com/office/drawing/2014/main" id="{FFA05D91-7D65-3FD5-3A8C-B8DBE3F1C4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7177" y="953586"/>
            <a:ext cx="360000" cy="360000"/>
          </a:xfrm>
          <a:prstGeom prst="rect">
            <a:avLst/>
          </a:prstGeom>
        </p:spPr>
      </p:pic>
      <p:sp>
        <p:nvSpPr>
          <p:cNvPr id="179" name="Скругленный прямоугольник 178">
            <a:extLst>
              <a:ext uri="{FF2B5EF4-FFF2-40B4-BE49-F238E27FC236}">
                <a16:creationId xmlns="" xmlns:a16="http://schemas.microsoft.com/office/drawing/2014/main" id="{015033BA-BEB5-3488-3407-C2E590FFA5D9}"/>
              </a:ext>
            </a:extLst>
          </p:cNvPr>
          <p:cNvSpPr/>
          <p:nvPr/>
        </p:nvSpPr>
        <p:spPr>
          <a:xfrm>
            <a:off x="2577052" y="1733767"/>
            <a:ext cx="2196000" cy="2365825"/>
          </a:xfrm>
          <a:prstGeom prst="roundRect">
            <a:avLst>
              <a:gd name="adj" fmla="val 10682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фельдшерско-акушерских пунктов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учреждение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отделения восстановительного лечения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поликлиника</a:t>
            </a:r>
            <a:endParaRPr lang="x-none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0" name="Скругленный прямоугольник 179">
            <a:extLst>
              <a:ext uri="{FF2B5EF4-FFF2-40B4-BE49-F238E27FC236}">
                <a16:creationId xmlns="" xmlns:a16="http://schemas.microsoft.com/office/drawing/2014/main" id="{F630E29E-4C57-8581-5AD9-D1B81A96CB3A}"/>
              </a:ext>
            </a:extLst>
          </p:cNvPr>
          <p:cNvSpPr/>
          <p:nvPr/>
        </p:nvSpPr>
        <p:spPr>
          <a:xfrm>
            <a:off x="2553675" y="1005247"/>
            <a:ext cx="2195999" cy="570851"/>
          </a:xfrm>
          <a:prstGeom prst="roundRect">
            <a:avLst>
              <a:gd name="adj" fmla="val 29072"/>
            </a:avLst>
          </a:prstGeom>
          <a:solidFill>
            <a:srgbClr val="4756A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9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ЗДРАВОХРАНЕНИЕ</a:t>
            </a:r>
          </a:p>
        </p:txBody>
      </p:sp>
      <p:pic>
        <p:nvPicPr>
          <p:cNvPr id="210" name="Рисунок 209" descr="Больница со сплошной заливкой">
            <a:extLst>
              <a:ext uri="{FF2B5EF4-FFF2-40B4-BE49-F238E27FC236}">
                <a16:creationId xmlns="" xmlns:a16="http://schemas.microsoft.com/office/drawing/2014/main" id="{D598D17E-8B89-4579-B8F4-45F84F356C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52553" y="953586"/>
            <a:ext cx="360000" cy="360000"/>
          </a:xfrm>
          <a:prstGeom prst="rect">
            <a:avLst/>
          </a:prstGeom>
        </p:spPr>
      </p:pic>
      <p:sp>
        <p:nvSpPr>
          <p:cNvPr id="213" name="TextBox 212">
            <a:extLst>
              <a:ext uri="{FF2B5EF4-FFF2-40B4-BE49-F238E27FC236}">
                <a16:creationId xmlns="" xmlns:a16="http://schemas.microsoft.com/office/drawing/2014/main" id="{CBA971FD-D4A6-8177-6CB5-D1248DEDE809}"/>
              </a:ext>
            </a:extLst>
          </p:cNvPr>
          <p:cNvSpPr txBox="1"/>
          <p:nvPr/>
        </p:nvSpPr>
        <p:spPr>
          <a:xfrm>
            <a:off x="3154474" y="4774290"/>
            <a:ext cx="1519886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стационарных учреждений</a:t>
            </a:r>
          </a:p>
        </p:txBody>
      </p:sp>
      <p:sp>
        <p:nvSpPr>
          <p:cNvPr id="221" name="Скругленный прямоугольник 220">
            <a:extLst>
              <a:ext uri="{FF2B5EF4-FFF2-40B4-BE49-F238E27FC236}">
                <a16:creationId xmlns="" xmlns:a16="http://schemas.microsoft.com/office/drawing/2014/main" id="{020D1684-D52C-C2EC-5298-DD660550B672}"/>
              </a:ext>
            </a:extLst>
          </p:cNvPr>
          <p:cNvSpPr/>
          <p:nvPr/>
        </p:nvSpPr>
        <p:spPr>
          <a:xfrm>
            <a:off x="5051376" y="1733767"/>
            <a:ext cx="2196000" cy="2375409"/>
          </a:xfrm>
          <a:prstGeom prst="roundRect">
            <a:avLst>
              <a:gd name="adj" fmla="val 10682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 спортзалов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ФОК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площадка ГТО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плоских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спортивных сооружений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площадки с тренажерами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хоккейные коробки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2" name="Скругленный прямоугольник 221">
            <a:extLst>
              <a:ext uri="{FF2B5EF4-FFF2-40B4-BE49-F238E27FC236}">
                <a16:creationId xmlns="" xmlns:a16="http://schemas.microsoft.com/office/drawing/2014/main" id="{70CF21A7-ECCA-575E-B550-FE0CE411467E}"/>
              </a:ext>
            </a:extLst>
          </p:cNvPr>
          <p:cNvSpPr/>
          <p:nvPr/>
        </p:nvSpPr>
        <p:spPr>
          <a:xfrm>
            <a:off x="4970591" y="1028161"/>
            <a:ext cx="2195999" cy="570851"/>
          </a:xfrm>
          <a:prstGeom prst="roundRect">
            <a:avLst>
              <a:gd name="adj" fmla="val 29072"/>
            </a:avLst>
          </a:prstGeom>
          <a:solidFill>
            <a:srgbClr val="4756A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96000" rtlCol="0" anchor="ctr"/>
          <a:lstStyle/>
          <a:p>
            <a:pPr algn="ctr"/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СПОРТ</a:t>
            </a:r>
            <a:endParaRPr lang="x-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74" name="Рисунок 273" descr="Футбольный мяч со сплошной заливкой">
            <a:extLst>
              <a:ext uri="{FF2B5EF4-FFF2-40B4-BE49-F238E27FC236}">
                <a16:creationId xmlns="" xmlns:a16="http://schemas.microsoft.com/office/drawing/2014/main" id="{4F199496-B661-D254-DD27-BB53D9A49E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79372" y="1032021"/>
            <a:ext cx="360000" cy="360000"/>
          </a:xfrm>
          <a:prstGeom prst="rect">
            <a:avLst/>
          </a:prstGeom>
        </p:spPr>
      </p:pic>
      <p:pic>
        <p:nvPicPr>
          <p:cNvPr id="276" name="Рисунок 275" descr="Мольберт со сплошной заливкой">
            <a:extLst>
              <a:ext uri="{FF2B5EF4-FFF2-40B4-BE49-F238E27FC236}">
                <a16:creationId xmlns="" xmlns:a16="http://schemas.microsoft.com/office/drawing/2014/main" id="{B52A2E31-72C8-3565-419D-42E3EC486F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45411" y="1005247"/>
            <a:ext cx="360000" cy="360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611" y="4552710"/>
            <a:ext cx="2196000" cy="1865633"/>
          </a:xfrm>
          <a:prstGeom prst="roundRect">
            <a:avLst>
              <a:gd name="adj" fmla="val 16667"/>
            </a:avLst>
          </a:prstGeom>
          <a:ln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5" name="Рисунок 54"/>
          <p:cNvPicPr/>
          <p:nvPr/>
        </p:nvPicPr>
        <p:blipFill rotWithShape="1">
          <a:blip r:embed="rId12"/>
          <a:srcRect l="18840" t="13491" r="40989" b="15425"/>
          <a:stretch/>
        </p:blipFill>
        <p:spPr bwMode="auto">
          <a:xfrm>
            <a:off x="2660794" y="4572337"/>
            <a:ext cx="2078013" cy="18460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6" name="Скругленный прямоугольник 55">
            <a:extLst>
              <a:ext uri="{FF2B5EF4-FFF2-40B4-BE49-F238E27FC236}">
                <a16:creationId xmlns="" xmlns:a16="http://schemas.microsoft.com/office/drawing/2014/main" id="{015033BA-BEB5-3488-3407-C2E590FFA5D9}"/>
              </a:ext>
            </a:extLst>
          </p:cNvPr>
          <p:cNvSpPr/>
          <p:nvPr/>
        </p:nvSpPr>
        <p:spPr>
          <a:xfrm>
            <a:off x="166649" y="1733767"/>
            <a:ext cx="2196000" cy="2377869"/>
          </a:xfrm>
          <a:prstGeom prst="roundRect">
            <a:avLst>
              <a:gd name="adj" fmla="val 10682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 учреждений дошкольного образования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учреждения школьного образования  учащихся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музыкальная школа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школа искусств</a:t>
            </a:r>
            <a:endParaRPr lang="x-none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1" r="11821"/>
          <a:stretch/>
        </p:blipFill>
        <p:spPr>
          <a:xfrm>
            <a:off x="249990" y="4572338"/>
            <a:ext cx="2062557" cy="18460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894" y="4534365"/>
            <a:ext cx="2014653" cy="18839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" name="TextBox 20"/>
          <p:cNvSpPr txBox="1"/>
          <p:nvPr/>
        </p:nvSpPr>
        <p:spPr>
          <a:xfrm>
            <a:off x="1201002" y="477672"/>
            <a:ext cx="83114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algn="r">
              <a:spcAft>
                <a:spcPts val="0"/>
              </a:spcAft>
            </a:pPr>
            <a:r>
              <a:rPr lang="ru-RU" sz="1600" b="1" dirty="0" smtClean="0">
                <a:latin typeface="Times New Roman CYR"/>
                <a:ea typeface="Times New Roman CYR"/>
                <a:cs typeface="Times New Roman"/>
              </a:rPr>
              <a:t>СОЦИАЛЬНАЯ ИНФРАСТРУКТУРА</a:t>
            </a:r>
            <a:endParaRPr lang="ru-RU" sz="1600" b="1" dirty="0">
              <a:latin typeface="Times New Roman CYR"/>
              <a:ea typeface="Times New Roman CYR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5930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омер слайда 50">
            <a:extLst>
              <a:ext uri="{FF2B5EF4-FFF2-40B4-BE49-F238E27FC236}">
                <a16:creationId xmlns=""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>
            <a:normAutofit/>
          </a:bodyPr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0" name="Рисунок 79" descr="Термометр со сплошной заливкой">
            <a:extLst>
              <a:ext uri="{FF2B5EF4-FFF2-40B4-BE49-F238E27FC236}">
                <a16:creationId xmlns="" xmlns:a16="http://schemas.microsoft.com/office/drawing/2014/main" id="{03905552-1267-3947-ED33-DA92CDF30FE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96DAC541-7B7A-43D3-8B79-37D633B846F1}">
                <asvg:svgBlip xmlns=""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61886" y="1027446"/>
            <a:ext cx="360000" cy="360000"/>
          </a:xfrm>
          <a:prstGeom prst="rect">
            <a:avLst/>
          </a:prstGeom>
        </p:spPr>
      </p:pic>
      <p:pic>
        <p:nvPicPr>
          <p:cNvPr id="84" name="Рисунок 83" descr="Дождь со сплошной заливкой">
            <a:extLst>
              <a:ext uri="{FF2B5EF4-FFF2-40B4-BE49-F238E27FC236}">
                <a16:creationId xmlns="" xmlns:a16="http://schemas.microsoft.com/office/drawing/2014/main" id="{870DB04A-3422-E267-D9B9-AF7EB3B49455}"/>
              </a:ext>
            </a:extLst>
          </p:cNvPr>
          <p:cNvPicPr>
            <a:picLocks noChangeAspect="1"/>
          </p:cNvPicPr>
          <p:nvPr/>
        </p:nvPicPr>
        <p:blipFill>
          <a:blip r:embed="rId18">
            <a:lum bright="70000" contrast="-70000"/>
            <a:extLst>
              <a:ext uri="{96DAC541-7B7A-43D3-8B79-37D633B846F1}">
                <asvg:svgBlip xmlns=""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83208" y="1593328"/>
            <a:ext cx="360000" cy="360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8353644"/>
              </p:ext>
            </p:extLst>
          </p:nvPr>
        </p:nvGraphicFramePr>
        <p:xfrm>
          <a:off x="545910" y="1953328"/>
          <a:ext cx="5515942" cy="4392884"/>
        </p:xfrm>
        <a:graphic>
          <a:graphicData uri="http://schemas.openxmlformats.org/drawingml/2006/table">
            <a:tbl>
              <a:tblPr firstRow="1" firstCol="1" bandRow="1">
                <a:tableStyleId>{D113A9D2-9D6B-4929-AA2D-F23B5EE8CBE7}</a:tableStyleId>
              </a:tblPr>
              <a:tblGrid>
                <a:gridCol w="2076886"/>
                <a:gridCol w="801936"/>
                <a:gridCol w="2637120"/>
              </a:tblGrid>
              <a:tr h="6323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месторождение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Запасы 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847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известняки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данных</a:t>
                      </a:r>
                      <a:r>
                        <a:rPr lang="x-none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847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песчаники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x-none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данных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847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мергель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данных</a:t>
                      </a:r>
                      <a:r>
                        <a:rPr lang="x-none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506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пески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 тыс. куб. метров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847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фосфориты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x-none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данных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506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глины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3091 тыс. куб. метров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119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горючие сланцы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запасы - 30 млн.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тонн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(законсервировано)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46730" y="885442"/>
            <a:ext cx="7751108" cy="70788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Континентальный климат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холодной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малоснежной зимой и продолжительным жарким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 CYR"/>
                <a:cs typeface="Times New Roman" panose="02020603050405020304" pitchFamily="18" charset="0"/>
              </a:rPr>
              <a:t>сухим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летом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579" y="2101159"/>
            <a:ext cx="3537613" cy="34261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1201002" y="477672"/>
            <a:ext cx="83114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3550" indent="-285750" algn="r">
              <a:spcAft>
                <a:spcPts val="0"/>
              </a:spcAft>
              <a:buFont typeface="Arial" pitchFamily="34" charset="0"/>
              <a:buChar char="•"/>
            </a:pPr>
            <a:r>
              <a:rPr lang="ru-RU" sz="1600" b="1" dirty="0" smtClean="0">
                <a:latin typeface="Times New Roman CYR"/>
                <a:ea typeface="Times New Roman CYR"/>
                <a:cs typeface="Times New Roman"/>
              </a:rPr>
              <a:t>РЕСУРСНАЯ БАЗА</a:t>
            </a:r>
            <a:endParaRPr lang="ru-RU" sz="1600" b="1" dirty="0">
              <a:latin typeface="Times New Roman CYR"/>
              <a:ea typeface="Times New Roman CYR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1620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3749720-1430-DF46-8A1E-D768C54B98EF}" type="slidenum">
              <a:rPr lang="x-none" smtClean="0"/>
              <a:t>11</a:t>
            </a:fld>
            <a:endParaRPr lang="x-none"/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="" xmlns:a16="http://schemas.microsoft.com/office/drawing/2014/main" id="{2F259C10-BB78-48DB-70DD-10B33B701093}"/>
              </a:ext>
            </a:extLst>
          </p:cNvPr>
          <p:cNvSpPr/>
          <p:nvPr/>
        </p:nvSpPr>
        <p:spPr>
          <a:xfrm>
            <a:off x="216599" y="439039"/>
            <a:ext cx="4497839" cy="775596"/>
          </a:xfrm>
          <a:prstGeom prst="roundRect">
            <a:avLst>
              <a:gd name="adj" fmla="val 29330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000" b="1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ПОЧВЫ</a:t>
            </a:r>
            <a:endParaRPr lang="ru-RU" sz="200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="" xmlns:a16="http://schemas.microsoft.com/office/drawing/2014/main" id="{38997C38-2D25-2F3C-467D-A9A159CF5BA9}"/>
              </a:ext>
            </a:extLst>
          </p:cNvPr>
          <p:cNvSpPr/>
          <p:nvPr/>
        </p:nvSpPr>
        <p:spPr>
          <a:xfrm>
            <a:off x="5172368" y="439039"/>
            <a:ext cx="4497839" cy="775596"/>
          </a:xfrm>
          <a:prstGeom prst="roundRect">
            <a:avLst>
              <a:gd name="adj" fmla="val 25208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ЗЕМЛИ (га)</a:t>
            </a:r>
            <a:endParaRPr lang="ru-RU" sz="200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 descr="Лиственное дерево со сплошной заливкой">
            <a:extLst>
              <a:ext uri="{FF2B5EF4-FFF2-40B4-BE49-F238E27FC236}">
                <a16:creationId xmlns="" xmlns:a16="http://schemas.microsoft.com/office/drawing/2014/main" id="{F9992745-1C9E-A958-FDFD-5BE2BADB7D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60935" y="2514263"/>
            <a:ext cx="360000" cy="360000"/>
          </a:xfrm>
          <a:prstGeom prst="rect">
            <a:avLst/>
          </a:prstGeom>
        </p:spPr>
      </p:pic>
      <p:pic>
        <p:nvPicPr>
          <p:cNvPr id="18" name="Рисунок 17" descr="Елка со сплошной заливкой">
            <a:extLst>
              <a:ext uri="{FF2B5EF4-FFF2-40B4-BE49-F238E27FC236}">
                <a16:creationId xmlns="" xmlns:a16="http://schemas.microsoft.com/office/drawing/2014/main" id="{DADC01F5-858C-9B08-635B-475B0B49673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16599" y="1888606"/>
            <a:ext cx="360000" cy="360000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741186" y="1490790"/>
            <a:ext cx="37672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ea typeface="Times New Roman CYR"/>
                <a:cs typeface="Times New Roman" panose="02020603050405020304" pitchFamily="18" charset="0"/>
              </a:rPr>
              <a:t>Грунты на территории </a:t>
            </a:r>
            <a:r>
              <a:rPr lang="ru-RU" sz="2400" b="1" dirty="0" smtClean="0">
                <a:latin typeface="Times New Roman" panose="02020603050405020304" pitchFamily="18" charset="0"/>
                <a:ea typeface="Times New Roman CYR"/>
                <a:cs typeface="Times New Roman" panose="02020603050405020304" pitchFamily="18" charset="0"/>
              </a:rPr>
              <a:t>района глинистые</a:t>
            </a:r>
            <a:r>
              <a:rPr lang="ru-RU" sz="2400" b="1" dirty="0">
                <a:latin typeface="Times New Roman" panose="02020603050405020304" pitchFamily="18" charset="0"/>
                <a:ea typeface="Times New Roman CYR"/>
                <a:cs typeface="Times New Roman" panose="02020603050405020304" pitchFamily="18" charset="0"/>
              </a:rPr>
              <a:t>, </a:t>
            </a:r>
            <a:r>
              <a:rPr lang="ru-RU" sz="2400" b="1" dirty="0" smtClean="0">
                <a:latin typeface="Times New Roman" panose="02020603050405020304" pitchFamily="18" charset="0"/>
                <a:ea typeface="Times New Roman CYR"/>
                <a:cs typeface="Times New Roman" panose="02020603050405020304" pitchFamily="18" charset="0"/>
              </a:rPr>
              <a:t>песчаные </a:t>
            </a:r>
            <a:r>
              <a:rPr lang="ru-RU" sz="2400" b="1" dirty="0">
                <a:latin typeface="Times New Roman" panose="02020603050405020304" pitchFamily="18" charset="0"/>
                <a:ea typeface="Times New Roman CYR"/>
                <a:cs typeface="Times New Roman" panose="02020603050405020304" pitchFamily="18" charset="0"/>
              </a:rPr>
              <a:t>и </a:t>
            </a:r>
            <a:r>
              <a:rPr lang="ru-RU" sz="2400" b="1" dirty="0" smtClean="0">
                <a:latin typeface="Times New Roman" panose="02020603050405020304" pitchFamily="18" charset="0"/>
                <a:ea typeface="Times New Roman CYR"/>
                <a:cs typeface="Times New Roman" panose="02020603050405020304" pitchFamily="18" charset="0"/>
              </a:rPr>
              <a:t>солонцеватые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1501790224"/>
              </p:ext>
            </p:extLst>
          </p:nvPr>
        </p:nvGraphicFramePr>
        <p:xfrm>
          <a:off x="1337481" y="3059760"/>
          <a:ext cx="8189011" cy="3344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</p:spTree>
    <p:extLst>
      <p:ext uri="{BB962C8B-B14F-4D97-AF65-F5344CB8AC3E}">
        <p14:creationId xmlns:p14="http://schemas.microsoft.com/office/powerpoint/2010/main" val="176739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3749720-1430-DF46-8A1E-D768C54B98EF}" type="slidenum">
              <a:rPr lang="x-none" smtClean="0"/>
              <a:t>12</a:t>
            </a:fld>
            <a:endParaRPr lang="x-none"/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="" xmlns:a16="http://schemas.microsoft.com/office/drawing/2014/main" id="{38997C38-2D25-2F3C-467D-A9A159CF5BA9}"/>
              </a:ext>
            </a:extLst>
          </p:cNvPr>
          <p:cNvSpPr/>
          <p:nvPr/>
        </p:nvSpPr>
        <p:spPr>
          <a:xfrm>
            <a:off x="2620370" y="324960"/>
            <a:ext cx="4681049" cy="534849"/>
          </a:xfrm>
          <a:prstGeom prst="roundRect">
            <a:avLst>
              <a:gd name="adj" fmla="val 25208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ВОДНЫЕ</a:t>
            </a:r>
            <a:r>
              <a:rPr lang="ru-RU" sz="20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</a:t>
            </a:r>
            <a:endParaRPr lang="ru-RU" sz="20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388" y="2838735"/>
            <a:ext cx="4462818" cy="32208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723379"/>
              </p:ext>
            </p:extLst>
          </p:nvPr>
        </p:nvGraphicFramePr>
        <p:xfrm>
          <a:off x="293115" y="1118485"/>
          <a:ext cx="2375089" cy="2293419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2375089"/>
              </a:tblGrid>
              <a:tr h="287040">
                <a:tc>
                  <a:txBody>
                    <a:bodyPr/>
                    <a:lstStyle/>
                    <a:p>
                      <a:pPr algn="ctr"/>
                      <a:r>
                        <a:rPr lang="ru-RU" sz="1600" b="1" u="sng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РЕКИ</a:t>
                      </a:r>
                      <a:endParaRPr lang="ru-RU" sz="1600" b="1" u="sng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9540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р.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САКМА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53692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р. БОЛЬШОЙ ИРГИЗ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19725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р. МАЛЫЙ ИРГИЗ</a:t>
                      </a:r>
                    </a:p>
                    <a:p>
                      <a:pPr algn="l"/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38534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р. БОЛЬШОЙ УЗНЬ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68213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р. МАЛАЯ ЧАЛЫКЛА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4756788"/>
              </p:ext>
            </p:extLst>
          </p:nvPr>
        </p:nvGraphicFramePr>
        <p:xfrm>
          <a:off x="2913864" y="2515241"/>
          <a:ext cx="2340524" cy="2150279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2340524"/>
              </a:tblGrid>
              <a:tr h="404115">
                <a:tc>
                  <a:txBody>
                    <a:bodyPr/>
                    <a:lstStyle/>
                    <a:p>
                      <a:pPr algn="ctr"/>
                      <a:r>
                        <a:rPr lang="ru-RU" sz="1600" u="sng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ВОДОХРАНИЛИЩА</a:t>
                      </a:r>
                      <a:endParaRPr lang="ru-RU" sz="1600" u="sng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4564">
                <a:tc>
                  <a:txBody>
                    <a:bodyPr/>
                    <a:lstStyle/>
                    <a:p>
                      <a:pPr algn="ctr"/>
                      <a:r>
                        <a:rPr kumimoji="0" lang="ru-RU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Успенское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61287">
                <a:tc>
                  <a:txBody>
                    <a:bodyPr/>
                    <a:lstStyle/>
                    <a:p>
                      <a:pPr algn="ctr"/>
                      <a:r>
                        <a:rPr kumimoji="0" lang="ru-RU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Сакминское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61287">
                <a:tc>
                  <a:txBody>
                    <a:bodyPr/>
                    <a:lstStyle/>
                    <a:p>
                      <a:pPr algn="ctr"/>
                      <a:r>
                        <a:rPr kumimoji="0" lang="ru-RU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Толстовское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100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Непокоихинское</a:t>
                      </a:r>
                      <a:endParaRPr lang="ru-RU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2995229228"/>
              </p:ext>
            </p:extLst>
          </p:nvPr>
        </p:nvGraphicFramePr>
        <p:xfrm>
          <a:off x="5090615" y="1216879"/>
          <a:ext cx="4626591" cy="12647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031185"/>
              </p:ext>
            </p:extLst>
          </p:nvPr>
        </p:nvGraphicFramePr>
        <p:xfrm>
          <a:off x="293115" y="4209269"/>
          <a:ext cx="2518324" cy="136993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2518324"/>
              </a:tblGrid>
              <a:tr h="1004176">
                <a:tc>
                  <a:txBody>
                    <a:bodyPr/>
                    <a:lstStyle/>
                    <a:p>
                      <a:pPr algn="ctr"/>
                      <a:r>
                        <a:rPr lang="ru-RU" sz="1600" b="1" u="non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  <a:r>
                        <a:rPr lang="ru-RU" sz="1600" u="non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ГИДРОТЕХНИЧЕСКИХ</a:t>
                      </a:r>
                      <a:r>
                        <a:rPr lang="ru-RU" sz="1600" u="none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СООРУЖЕНИЙ</a:t>
                      </a:r>
                      <a:endParaRPr lang="ru-RU" sz="1600" u="non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9830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050696"/>
              </p:ext>
            </p:extLst>
          </p:nvPr>
        </p:nvGraphicFramePr>
        <p:xfrm>
          <a:off x="2783954" y="5263573"/>
          <a:ext cx="2497919" cy="974568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2497919"/>
              </a:tblGrid>
              <a:tr h="974568">
                <a:tc>
                  <a:txBody>
                    <a:bodyPr/>
                    <a:lstStyle/>
                    <a:p>
                      <a:pPr algn="ctr"/>
                      <a:endParaRPr lang="ru-RU" u="sng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u="non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 ПРУДОВ</a:t>
                      </a:r>
                      <a:endParaRPr lang="ru-RU" u="non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337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13</a:t>
            </a:fld>
            <a:endParaRPr lang="x-none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090" y="982639"/>
            <a:ext cx="2240838" cy="16458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/>
            </a:solidFill>
          </a:ln>
          <a:effectLst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090" y="4812116"/>
            <a:ext cx="2240837" cy="17982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/>
            </a:solidFill>
          </a:ln>
          <a:effectLst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090" y="2825087"/>
            <a:ext cx="2240838" cy="17332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/>
            </a:solidFill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218386" y="982639"/>
            <a:ext cx="203375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Туристический маршрут «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Экскурсия к часовне и святому источнику в селе Корнеевка»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23 мая (5 июня по новому стилю) 1917 года произошло явление чудотворных икон Божией Матери «Испанская» и великомученика и целителя Пантелеимона в селе Корнеевка Саратовской области. 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0" r="7533" b="4809"/>
          <a:stretch/>
        </p:blipFill>
        <p:spPr>
          <a:xfrm>
            <a:off x="327394" y="982639"/>
            <a:ext cx="4625606" cy="2790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/>
          <p:cNvSpPr txBox="1"/>
          <p:nvPr/>
        </p:nvSpPr>
        <p:spPr>
          <a:xfrm>
            <a:off x="327394" y="4240924"/>
            <a:ext cx="46256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ереливная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плотина на реке Большой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Иргиз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районе села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Сулак одно из самых красивых и привлекательных мест для жителей и гостей района. Многие гости области приезжают посмотреть на  красивые «водопады» созданные руками  человека.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01002" y="477672"/>
            <a:ext cx="83114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3550" indent="-285750" algn="r">
              <a:spcAft>
                <a:spcPts val="0"/>
              </a:spcAft>
              <a:buFont typeface="Arial" pitchFamily="34" charset="0"/>
              <a:buChar char="•"/>
            </a:pPr>
            <a:r>
              <a:rPr lang="ru-RU" sz="1600" b="1" dirty="0" smtClean="0">
                <a:latin typeface="Times New Roman CYR"/>
                <a:ea typeface="Times New Roman CYR"/>
                <a:cs typeface="Times New Roman"/>
              </a:rPr>
              <a:t>ТУРИСТИЧЕСКИЙ ПАТЕНЦИАЛ</a:t>
            </a:r>
            <a:endParaRPr lang="ru-RU" sz="1600" b="1" dirty="0">
              <a:latin typeface="Times New Roman CYR"/>
              <a:ea typeface="Times New Roman CYR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938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3749720-1430-DF46-8A1E-D768C54B98EF}" type="slidenum">
              <a:rPr lang="x-none" smtClean="0"/>
              <a:t>14</a:t>
            </a:fld>
            <a:endParaRPr lang="x-none"/>
          </a:p>
        </p:txBody>
      </p:sp>
      <p:sp>
        <p:nvSpPr>
          <p:cNvPr id="5" name="TextBox 4"/>
          <p:cNvSpPr txBox="1"/>
          <p:nvPr/>
        </p:nvSpPr>
        <p:spPr>
          <a:xfrm>
            <a:off x="764274" y="3490695"/>
            <a:ext cx="372583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Степи у пос. Целинный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Памятник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природы характеризует типичные степные природные комплексы Саратовского Заволжья, может являться региональным эталоном сухих степей Сыртовой равнины, что имеет важное значение для сохранения ландшафтного и биологического разнообразия Саратовской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области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036" y="3490695"/>
            <a:ext cx="4142664" cy="2750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54" r="13226"/>
          <a:stretch/>
        </p:blipFill>
        <p:spPr>
          <a:xfrm>
            <a:off x="764274" y="395786"/>
            <a:ext cx="3630305" cy="28366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5660340" y="395786"/>
            <a:ext cx="335805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Памятный символ «Шахтерка»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Горняками в годы ВОВ отгружалось 3000 вагонов сланца. «Шахтерка» являлась основным инструментом и источником освещения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63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3749720-1430-DF46-8A1E-D768C54B98EF}" type="slidenum">
              <a:rPr lang="x-none" smtClean="0"/>
              <a:t>15</a:t>
            </a:fld>
            <a:endParaRPr lang="x-none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817" y="451260"/>
            <a:ext cx="2940366" cy="3617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5957817" y="4475580"/>
            <a:ext cx="345288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Фестиваль красоты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ежегодно собирает в п.Горный  жителей и гостей с соседних районов области.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Под девизом «Красивое рядом» краснопартизанцы устраивают настоящий пир, на котором есть место всему, что может радовать глаз 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душу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3079" y="4698715"/>
            <a:ext cx="4189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Музейный уголок поэта-земляка </a:t>
            </a:r>
            <a:r>
              <a:rPr lang="ru-RU" b="1" u="sng" dirty="0" smtClean="0"/>
              <a:t>Василия Шабанова </a:t>
            </a:r>
            <a:r>
              <a:rPr lang="ru-RU" b="1" dirty="0" smtClean="0"/>
              <a:t>в  филиале МОУ СОШ п. Горный </a:t>
            </a:r>
            <a:r>
              <a:rPr lang="ru-RU" b="1" dirty="0"/>
              <a:t>в селе </a:t>
            </a:r>
            <a:r>
              <a:rPr lang="ru-RU" b="1" dirty="0" smtClean="0"/>
              <a:t>Савельевка</a:t>
            </a:r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0" y="526122"/>
            <a:ext cx="5265944" cy="39494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bg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1692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3749720-1430-DF46-8A1E-D768C54B98EF}" type="slidenum">
              <a:rPr lang="x-none" smtClean="0"/>
              <a:t>16</a:t>
            </a:fld>
            <a:endParaRPr lang="x-none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698" y="418956"/>
            <a:ext cx="4568444" cy="28166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422031" y="534572"/>
            <a:ext cx="38545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Ежегодно на протяжение 56 лет  в Краснопартизанском районе в стрелковом лесу вблизи села Сулак проходит слет юных туристов.  От 3 до 5 дней ребята живут в палаточном лагере, участвуют в соревнованиях, готовят полевую кухню.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6" r="4852" b="4427"/>
          <a:stretch/>
        </p:blipFill>
        <p:spPr>
          <a:xfrm>
            <a:off x="422031" y="3545058"/>
            <a:ext cx="5077296" cy="2743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44" r="4109" b="27117"/>
          <a:stretch/>
        </p:blipFill>
        <p:spPr>
          <a:xfrm>
            <a:off x="6020973" y="3545058"/>
            <a:ext cx="3108960" cy="2743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2576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1639" y="408374"/>
            <a:ext cx="8949061" cy="369548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SWOT-анализ 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3749720-1430-DF46-8A1E-D768C54B98EF}" type="slidenum">
              <a:rPr lang="x-none" smtClean="0"/>
              <a:t>17</a:t>
            </a:fld>
            <a:endParaRPr lang="x-none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4908710"/>
              </p:ext>
            </p:extLst>
          </p:nvPr>
        </p:nvGraphicFramePr>
        <p:xfrm>
          <a:off x="368490" y="846161"/>
          <a:ext cx="9157647" cy="5650173"/>
        </p:xfrm>
        <a:graphic>
          <a:graphicData uri="http://schemas.openxmlformats.org/drawingml/2006/table">
            <a:tbl>
              <a:tblPr firstRow="1" firstCol="1" bandRow="1">
                <a:tableStyleId>{D113A9D2-9D6B-4929-AA2D-F23B5EE8CBE7}</a:tableStyleId>
              </a:tblPr>
              <a:tblGrid>
                <a:gridCol w="4594735"/>
                <a:gridCol w="4562912"/>
              </a:tblGrid>
              <a:tr h="565017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sng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СИЛЬНЫЕ СТОРОНЫ </a:t>
                      </a:r>
                    </a:p>
                    <a:p>
                      <a:pPr marL="182563" indent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0" algn="l"/>
                        </a:tabLst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Саратовского оросительно-обводнительного канала имени Е.Е. 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Алексеевского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82563" indent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0" algn="l"/>
                        </a:tabLst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автомобильной дороги регионального 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значения и железнодорожных путей</a:t>
                      </a:r>
                    </a:p>
                    <a:p>
                      <a:pPr marL="182563" indent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0" algn="l"/>
                        </a:tabLst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Возможность обеспечить подключение к 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сетям 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газоснабжения и электроснабжения новых  производственных объектов..</a:t>
                      </a:r>
                      <a:endParaRPr lang="ru-RU" sz="1400" b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82563" indent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0" algn="l"/>
                        </a:tabLst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перспективных для  использования  природных ресурсов:</a:t>
                      </a:r>
                    </a:p>
                    <a:p>
                      <a:pPr marL="182563" indent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0" algn="l"/>
                        </a:tabLst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- месторождения альтернативного вида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топлива 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горючего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сланца.</a:t>
                      </a:r>
                    </a:p>
                    <a:p>
                      <a:pPr marL="182563" indent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0" algn="l"/>
                        </a:tabLst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- 3 месторождений глины, подходящей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производства 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кирпича</a:t>
                      </a:r>
                    </a:p>
                    <a:p>
                      <a:pPr marL="182563" indent="0" algn="l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0" algn="l"/>
                        </a:tabLst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5.Наличие площадок для реализации проектов</a:t>
                      </a:r>
                      <a:endParaRPr lang="ru-RU" sz="14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250" marR="18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sng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СЛАБЫЕ СТОРОНЫ </a:t>
                      </a:r>
                    </a:p>
                    <a:p>
                      <a:pPr marL="182563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0" algn="l"/>
                        </a:tabLs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ru-RU" sz="1400" b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highlight>
                            <a:scrgbClr r="0" g="0" b="0">
                              <a:alpha val="0"/>
                            </a:sc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Глубокая периферийность территории</a:t>
                      </a:r>
                    </a:p>
                    <a:p>
                      <a:pPr marL="182563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0" algn="l"/>
                        </a:tabLst>
                      </a:pPr>
                      <a:r>
                        <a:rPr lang="ru-RU" sz="1400" b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highlight>
                            <a:scrgbClr r="0" g="0" b="0">
                              <a:alpha val="0"/>
                            </a:scrgbClr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Засушливый климат </a:t>
                      </a:r>
                      <a:endParaRPr lang="ru-RU" sz="14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82563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0" algn="l"/>
                        </a:tabLs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Слабая инвестиционная активность.</a:t>
                      </a:r>
                    </a:p>
                    <a:p>
                      <a:pPr marL="182563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0" algn="l"/>
                        </a:tabLs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государственной системы гарантированного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сбыта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сельскохозяйственной продукции.</a:t>
                      </a:r>
                    </a:p>
                    <a:p>
                      <a:pPr marL="182563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0" algn="l"/>
                        </a:tabLs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Снижение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численности и отток 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населения района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182563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572000" algn="l"/>
                        </a:tabLst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5.Отсутствие узкоспециализированной медицинской помощи</a:t>
                      </a:r>
                    </a:p>
                    <a:p>
                      <a:pPr marL="182563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572000" algn="l"/>
                        </a:tabLst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6.Квалифицированных специалистов оттягивает город</a:t>
                      </a:r>
                    </a:p>
                    <a:p>
                      <a:pPr marL="182563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0" algn="l"/>
                        </a:tabLst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250" marR="182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321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3749720-1430-DF46-8A1E-D768C54B98EF}" type="slidenum">
              <a:rPr lang="x-none" smtClean="0"/>
              <a:t>18</a:t>
            </a:fld>
            <a:endParaRPr lang="x-none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8323931"/>
              </p:ext>
            </p:extLst>
          </p:nvPr>
        </p:nvGraphicFramePr>
        <p:xfrm>
          <a:off x="589547" y="733926"/>
          <a:ext cx="8821153" cy="5189202"/>
        </p:xfrm>
        <a:graphic>
          <a:graphicData uri="http://schemas.openxmlformats.org/drawingml/2006/table">
            <a:tbl>
              <a:tblPr firstRow="1" firstCol="1" bandRow="1">
                <a:tableStyleId>{D113A9D2-9D6B-4929-AA2D-F23B5EE8CBE7}</a:tableStyleId>
              </a:tblPr>
              <a:tblGrid>
                <a:gridCol w="4633803"/>
                <a:gridCol w="4187350"/>
              </a:tblGrid>
              <a:tr h="518920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sng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ВОЗМОЖНОСТИ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u="sng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82563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0" algn="l"/>
                        </a:tabLst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Реализация проекта и прохождение части автомагистрали «Европа-Западный Китай» по территории района  улучшит логистическое положение района и даст толчок к развитию промышленного производства и сельского хозяйства.</a:t>
                      </a:r>
                    </a:p>
                    <a:p>
                      <a:pPr marL="182563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0" algn="l"/>
                        </a:tabLst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Развитие орошения на территории района.</a:t>
                      </a:r>
                    </a:p>
                    <a:p>
                      <a:pPr marL="182563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0" algn="l"/>
                        </a:tabLst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Перепрофилирование объекта по уничтожению химического оружия в п. Горный.</a:t>
                      </a:r>
                    </a:p>
                    <a:p>
                      <a:pPr marL="182563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0" algn="l"/>
                        </a:tabLst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4.Организация сельскохозяйственных потребительских кооперативов по закупке аграрной продукции и ее переработки на собственных технологических линиях.</a:t>
                      </a:r>
                    </a:p>
                    <a:p>
                      <a:pPr marL="182563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Повышение привлекательности села через развитие жилищного строительства, инженерной и социальной инфраструктуры.</a:t>
                      </a:r>
                      <a:endParaRPr lang="ru-RU" sz="14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250" marR="18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sng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УГРОЗЫ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u="sng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82563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0" algn="l"/>
                        </a:tabLs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Слабая инвестиционная привлекательность сельского хозяйства не способствует развитию переработки сельскохозяйственной продукции.</a:t>
                      </a:r>
                    </a:p>
                    <a:p>
                      <a:pPr marL="182563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0" algn="l"/>
                        </a:tabLs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системы гарантированного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сбыта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сельскохозяйственной продукции.</a:t>
                      </a:r>
                    </a:p>
                    <a:p>
                      <a:pPr marL="182563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0" algn="l"/>
                        </a:tabLs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  тарифов и оплаты  коммунальных услуг.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82563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0" algn="l"/>
                        </a:tabLs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Снижение численности населения района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182563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0" algn="l"/>
                        </a:tabLs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Дефицит квалифицированных кадров.</a:t>
                      </a:r>
                    </a:p>
                    <a:p>
                      <a:pPr marL="182563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572000" algn="l"/>
                        </a:tabLst>
                        <a:defRPr/>
                      </a:pPr>
                      <a:endParaRPr lang="ru-RU" sz="14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82563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0" algn="l"/>
                        </a:tabLst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8250" marR="182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528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3749720-1430-DF46-8A1E-D768C54B98EF}" type="slidenum">
              <a:rPr lang="x-none" smtClean="0"/>
              <a:t>19</a:t>
            </a:fld>
            <a:endParaRPr lang="x-none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311486"/>
              </p:ext>
            </p:extLst>
          </p:nvPr>
        </p:nvGraphicFramePr>
        <p:xfrm>
          <a:off x="709685" y="1105693"/>
          <a:ext cx="8523026" cy="5094280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2841009"/>
                <a:gridCol w="4180884"/>
                <a:gridCol w="1501133"/>
              </a:tblGrid>
              <a:tr h="52272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Сфера деятельности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Количество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 сотрудников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43437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СПК «Заря»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Выращивание зерновых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и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масличных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культур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53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437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ИП Глава КФХ Безгубов М.Н.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Выращивание зерновых и масличных культур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13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437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ИП Глава КФХ Исмаилов М.М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Выращивание зерновых и масличных культур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437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ООО «ТД и К»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Выращивание зерновых и масличных культур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75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437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ООО МТС «Ершовская»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Выращивание зерновых и масличных культур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25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437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ИП Глава КФХ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Кващук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П.В.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Выращивание зерновых и масличных культур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24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437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ИП Глава КФХ Дундин В.Г.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Выращивание зерновых и масличных культур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21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437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ИП Глава КФХ Петров А.Ф.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Выращивание зерновых и масличных культур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505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ООО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 ДОРСТРОЙ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effectLst/>
                        </a:rPr>
                        <a:t>Строительство жилых и нежилых зданий 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49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409886">
                <a:tc>
                  <a:txBody>
                    <a:bodyPr/>
                    <a:lstStyle/>
                    <a:p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effectLst/>
                        </a:rPr>
                        <a:t>Саратовский обводнительный канал – филиал ФГБУ «Управление «Саратовмелиоводхоз» 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effectLst/>
                        </a:rPr>
                        <a:t>Предоставление услуг по эксплуатации мелиоративных систем</a:t>
                      </a:r>
                      <a:endParaRPr kumimoji="0" lang="ru-RU" sz="1200" b="0" i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88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64524" y="428585"/>
            <a:ext cx="83114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3550" indent="-285750" algn="r">
              <a:spcAft>
                <a:spcPts val="0"/>
              </a:spcAft>
              <a:buFont typeface="Arial" pitchFamily="34" charset="0"/>
              <a:buChar char="•"/>
            </a:pPr>
            <a:r>
              <a:rPr lang="ru-RU" sz="1600" b="1" dirty="0" smtClean="0">
                <a:latin typeface="Times New Roman CYR"/>
                <a:ea typeface="Times New Roman CYR"/>
                <a:cs typeface="Times New Roman"/>
              </a:rPr>
              <a:t>ВЕДУЩИЕ ПРЕДПРИЯТИЯ РАЙОНА</a:t>
            </a:r>
            <a:endParaRPr lang="ru-RU" sz="1600" b="1" dirty="0">
              <a:latin typeface="Times New Roman CYR"/>
              <a:ea typeface="Times New Roman CYR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2717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3749720-1430-DF46-8A1E-D768C54B98EF}" type="slidenum">
              <a:rPr lang="x-none" smtClean="0"/>
              <a:t>20</a:t>
            </a:fld>
            <a:endParaRPr lang="x-none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737770405"/>
              </p:ext>
            </p:extLst>
          </p:nvPr>
        </p:nvGraphicFramePr>
        <p:xfrm>
          <a:off x="327546" y="898393"/>
          <a:ext cx="8898340" cy="5393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336257" y="477672"/>
            <a:ext cx="83114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algn="r">
              <a:spcAft>
                <a:spcPts val="0"/>
              </a:spcAft>
            </a:pPr>
            <a:r>
              <a:rPr lang="ru-RU" sz="1600" b="1" dirty="0" smtClean="0">
                <a:latin typeface="Times New Roman CYR"/>
                <a:ea typeface="Times New Roman CYR"/>
                <a:cs typeface="Times New Roman"/>
              </a:rPr>
              <a:t>СПЕЦИАЛИЗАЦИЯ ЭКОНОМИКИ</a:t>
            </a:r>
            <a:endParaRPr lang="ru-RU" sz="1600" b="1" dirty="0">
              <a:latin typeface="Times New Roman CYR"/>
              <a:ea typeface="Times New Roman CYR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6625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/>
          </a:bodyPr>
          <a:lstStyle/>
          <a:p>
            <a:r>
              <a:rPr lang="ru-RU" sz="2000" dirty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Позиция</a:t>
            </a:r>
            <a:r>
              <a:rPr lang="ru-RU" sz="2000" spc="-60" dirty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по итогам</a:t>
            </a:r>
            <a:r>
              <a:rPr lang="ru-RU" sz="2000" spc="-35" dirty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анкетирования</a:t>
            </a:r>
            <a:r>
              <a:rPr lang="ru-RU" sz="2000" dirty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35" dirty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275 чел</a:t>
            </a:r>
            <a:r>
              <a:rPr lang="ru-RU" sz="2000" dirty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spc="-20" dirty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(&gt;3% от  общей численности 9 </a:t>
            </a:r>
            <a:r>
              <a:rPr lang="ru-RU" sz="2000" spc="-1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070 </a:t>
            </a:r>
            <a:r>
              <a:rPr lang="ru-RU" sz="2000" spc="-10" dirty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человек)</a:t>
            </a:r>
            <a:endParaRPr lang="ru-RU" sz="2000" dirty="0">
              <a:ln w="6350"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3749720-1430-DF46-8A1E-D768C54B98EF}" type="slidenum">
              <a:rPr lang="x-none" smtClean="0"/>
              <a:t>21</a:t>
            </a:fld>
            <a:endParaRPr lang="x-none"/>
          </a:p>
        </p:txBody>
      </p:sp>
      <p:sp>
        <p:nvSpPr>
          <p:cNvPr id="5" name="Прямоугольник 4"/>
          <p:cNvSpPr/>
          <p:nvPr/>
        </p:nvSpPr>
        <p:spPr>
          <a:xfrm>
            <a:off x="1716195" y="1540043"/>
            <a:ext cx="6439948" cy="50532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места жительства в районе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08120" y="2488532"/>
            <a:ext cx="1566590" cy="90236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Комфортная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среда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30%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459579" y="2488532"/>
            <a:ext cx="1677814" cy="90236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23%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329445" y="2466474"/>
            <a:ext cx="1417950" cy="90236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24%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095584" y="2488532"/>
            <a:ext cx="1417950" cy="90236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 и досуг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23 %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317545" y="3720869"/>
            <a:ext cx="5237248" cy="324853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актуальные проблемы проживания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468269" y="4584031"/>
            <a:ext cx="1669124" cy="113241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Плохое транспортное сообщение   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27 %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29444" y="4620126"/>
            <a:ext cx="1535379" cy="108885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Обустройство сельских территорий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35%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095584" y="4600073"/>
            <a:ext cx="1417950" cy="108885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Низкий уровень заработной платы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25%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13083" y="4584031"/>
            <a:ext cx="1566590" cy="108885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Сложность найти работу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13%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19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3749720-1430-DF46-8A1E-D768C54B98EF}" type="slidenum">
              <a:rPr lang="x-none" smtClean="0"/>
              <a:t>22</a:t>
            </a:fld>
            <a:endParaRPr lang="x-none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8154550"/>
              </p:ext>
            </p:extLst>
          </p:nvPr>
        </p:nvGraphicFramePr>
        <p:xfrm>
          <a:off x="495300" y="1198944"/>
          <a:ext cx="8915401" cy="5332993"/>
        </p:xfrm>
        <a:graphic>
          <a:graphicData uri="http://schemas.openxmlformats.org/drawingml/2006/table">
            <a:tbl>
              <a:tblPr firstRow="1" firstCol="1" bandRow="1">
                <a:tableStyleId>{D113A9D2-9D6B-4929-AA2D-F23B5EE8CBE7}</a:tableStyleId>
              </a:tblPr>
              <a:tblGrid>
                <a:gridCol w="574355"/>
                <a:gridCol w="3379597"/>
                <a:gridCol w="2197208"/>
                <a:gridCol w="641444"/>
                <a:gridCol w="1323833"/>
                <a:gridCol w="798964"/>
              </a:tblGrid>
              <a:tr h="5070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инвестиционного проекта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Инициатор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 реализации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Панируемый объём инвестиции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Количество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рабочих мест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524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Строительство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 складов в п. Октябрьский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ИП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Урабасов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Ю.В.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748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Реконструкция склада в с. Большая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Сакма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СПК «Заря»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440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Приобретение сельскохозяйственной техники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ИП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Исмаилов М.М.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2025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8,3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844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Строительство автомойки самообслуживания на 5 постов и автомастерской в п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Горный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ИП Пашаев И.Т.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844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Приобретение сельскохозяйственной техники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ИП глава КФХ. Полянский В.П</a:t>
                      </a: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2025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14,7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524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Приобретение сельскохозяйственной техники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ИП глава КФХ.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Петров А.Ф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26,0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966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Открытие магазина «Улыбка»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ИП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Бородачев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П.Ю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524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Реконструкция здания весовой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ИП глава КФХ Исмаилов М.М.</a:t>
                      </a: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2025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3,0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5093" y="450376"/>
            <a:ext cx="8342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ИНВЕСТИЦИОННЫЕ ПРОЕКТЫ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78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3749720-1430-DF46-8A1E-D768C54B98EF}" type="slidenum">
              <a:rPr lang="x-none" smtClean="0"/>
              <a:t>23</a:t>
            </a:fld>
            <a:endParaRPr lang="x-none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0238534"/>
              </p:ext>
            </p:extLst>
          </p:nvPr>
        </p:nvGraphicFramePr>
        <p:xfrm>
          <a:off x="495300" y="1600198"/>
          <a:ext cx="8915401" cy="4287759"/>
        </p:xfrm>
        <a:graphic>
          <a:graphicData uri="http://schemas.openxmlformats.org/drawingml/2006/table">
            <a:tbl>
              <a:tblPr firstRow="1" firstCol="1" bandRow="1">
                <a:tableStyleId>{D113A9D2-9D6B-4929-AA2D-F23B5EE8CBE7}</a:tableStyleId>
              </a:tblPr>
              <a:tblGrid>
                <a:gridCol w="574355"/>
                <a:gridCol w="3379597"/>
                <a:gridCol w="2060730"/>
                <a:gridCol w="777922"/>
                <a:gridCol w="1160060"/>
                <a:gridCol w="962737"/>
              </a:tblGrid>
              <a:tr h="4469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Приобретение сельскохозяйственной техники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ИП Глава КФХ Дундин В.Г.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16,5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734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Приобретение сельскохозяйственной техники </a:t>
                      </a:r>
                    </a:p>
                  </a:txBody>
                  <a:tcPr marL="61501" marR="6150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ИП Глава КФХ Петров А.Ф.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459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Приобретение сельскохозяйственной техники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ИП Глава Безгубов М.Н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27,4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133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Проведение культурно-технических мероприятии на участке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ИП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Ерофеева Р.А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2025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821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Открытие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кафе «Добрые суши»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ИП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Тарасова А.С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821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Открытие пекарни в п. Горный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ИП Смирнова О.А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2025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6,0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821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Проведение культурно-технических мероприятии на участке 100га</a:t>
                      </a: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ИП Полянский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В.П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2025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6,0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821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1501" marR="615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044972" y="678555"/>
            <a:ext cx="55158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ИНВЕСТИЦИОННЫЕ ПРОЕКТЫ</a:t>
            </a:r>
          </a:p>
        </p:txBody>
      </p:sp>
    </p:spTree>
    <p:extLst>
      <p:ext uri="{BB962C8B-B14F-4D97-AF65-F5344CB8AC3E}">
        <p14:creationId xmlns:p14="http://schemas.microsoft.com/office/powerpoint/2010/main" val="109241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3749720-1430-DF46-8A1E-D768C54B98EF}" type="slidenum">
              <a:rPr lang="x-none" smtClean="0"/>
              <a:t>24</a:t>
            </a:fld>
            <a:endParaRPr lang="x-none"/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508131" y="990353"/>
            <a:ext cx="4241290" cy="2517122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Агропромышленная перерабатывающая</a:t>
            </a:r>
          </a:p>
          <a:p>
            <a:pPr algn="ctr"/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eaLnBrk="0" hangingPunct="0">
              <a:buFont typeface="Wingdings" panose="05000000000000000000" pitchFamily="2" charset="2"/>
              <a:buChar char="ü"/>
            </a:pPr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PT Astra Serif"/>
                <a:cs typeface="Times New Roman" panose="02020603050405020304" pitchFamily="18" charset="0"/>
              </a:rPr>
              <a:t>Модернизация птицефабрики</a:t>
            </a:r>
            <a:endParaRPr lang="ru-RU" sz="1400" b="1" i="1" dirty="0">
              <a:solidFill>
                <a:schemeClr val="tx1"/>
              </a:solidFill>
              <a:latin typeface="Times New Roman" panose="02020603050405020304" pitchFamily="18" charset="0"/>
              <a:ea typeface="PT Astra Serif"/>
              <a:cs typeface="Times New Roman" panose="02020603050405020304" pitchFamily="18" charset="0"/>
            </a:endParaRPr>
          </a:p>
          <a:p>
            <a:pPr marL="285750" indent="-285750" eaLnBrk="0" hangingPunct="0">
              <a:buFont typeface="Wingdings" panose="05000000000000000000" pitchFamily="2" charset="2"/>
              <a:buChar char="ü"/>
            </a:pPr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PT Astra Serif"/>
                <a:cs typeface="Times New Roman" panose="02020603050405020304" pitchFamily="18" charset="0"/>
              </a:rPr>
              <a:t>Развитие  пчеловодства</a:t>
            </a:r>
          </a:p>
          <a:p>
            <a:pPr marL="285750" indent="-285750" eaLnBrk="0" hangingPunct="0">
              <a:buFont typeface="Wingdings" panose="05000000000000000000" pitchFamily="2" charset="2"/>
              <a:buChar char="ü"/>
            </a:pPr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PT Astra Serif"/>
                <a:cs typeface="Times New Roman" panose="02020603050405020304" pitchFamily="18" charset="0"/>
              </a:rPr>
              <a:t>Развитие животноводства</a:t>
            </a:r>
            <a:endParaRPr lang="ru-RU" sz="1400" b="1" i="1" dirty="0">
              <a:solidFill>
                <a:schemeClr val="tx1"/>
              </a:solidFill>
              <a:latin typeface="Times New Roman" panose="02020603050405020304" pitchFamily="18" charset="0"/>
              <a:ea typeface="PT Astra Serif"/>
              <a:cs typeface="Times New Roman" panose="02020603050405020304" pitchFamily="18" charset="0"/>
            </a:endParaRPr>
          </a:p>
          <a:p>
            <a:pPr marL="285750" indent="-285750" eaLnBrk="0" hangingPunct="0">
              <a:buFont typeface="Wingdings" panose="05000000000000000000" pitchFamily="2" charset="2"/>
              <a:buChar char="ü"/>
            </a:pPr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PT Astra Serif"/>
                <a:cs typeface="Times New Roman" panose="02020603050405020304" pitchFamily="18" charset="0"/>
              </a:rPr>
              <a:t>Строительство </a:t>
            </a: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ea typeface="PT Astra Serif"/>
                <a:cs typeface="Times New Roman" panose="02020603050405020304" pitchFamily="18" charset="0"/>
              </a:rPr>
              <a:t>элеватора </a:t>
            </a:r>
            <a:endParaRPr lang="ru-RU" sz="1400" b="1" i="1" dirty="0" smtClean="0">
              <a:solidFill>
                <a:schemeClr val="tx1"/>
              </a:solidFill>
              <a:latin typeface="Times New Roman" panose="02020603050405020304" pitchFamily="18" charset="0"/>
              <a:ea typeface="PT Astra Serif"/>
              <a:cs typeface="Times New Roman" panose="02020603050405020304" pitchFamily="18" charset="0"/>
            </a:endParaRPr>
          </a:p>
          <a:p>
            <a:pPr marL="285750" indent="-285750" eaLnBrk="0" hangingPunct="0">
              <a:buFont typeface="Wingdings" panose="05000000000000000000" pitchFamily="2" charset="2"/>
              <a:buChar char="ü"/>
            </a:pPr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PT Astra Serif"/>
                <a:cs typeface="Times New Roman" panose="02020603050405020304" pitchFamily="18" charset="0"/>
              </a:rPr>
              <a:t>Создание </a:t>
            </a: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ea typeface="PT Astra Serif"/>
                <a:cs typeface="Times New Roman" panose="02020603050405020304" pitchFamily="18" charset="0"/>
              </a:rPr>
              <a:t>колбасного цеха</a:t>
            </a:r>
          </a:p>
          <a:p>
            <a:pPr marL="285750" indent="-285750" eaLnBrk="0" hangingPunct="0">
              <a:buFont typeface="Wingdings" panose="05000000000000000000" pitchFamily="2" charset="2"/>
              <a:buChar char="ü"/>
            </a:pP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ea typeface="PT Astra Serif"/>
                <a:cs typeface="Times New Roman" panose="02020603050405020304" pitchFamily="18" charset="0"/>
              </a:rPr>
              <a:t>Создание мукомольно-крупяного предприятия</a:t>
            </a:r>
          </a:p>
          <a:p>
            <a:pPr marL="285750" indent="-285750" eaLnBrk="0" hangingPunct="0">
              <a:buFont typeface="Wingdings" panose="05000000000000000000" pitchFamily="2" charset="2"/>
              <a:buChar char="ü"/>
            </a:pP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ea typeface="PT Astra Serif"/>
                <a:cs typeface="Times New Roman" panose="02020603050405020304" pitchFamily="18" charset="0"/>
              </a:rPr>
              <a:t>Создание пекарни</a:t>
            </a:r>
          </a:p>
          <a:p>
            <a:pPr marL="285750" indent="-285750" eaLnBrk="0" hangingPunct="0">
              <a:buFont typeface="Wingdings" panose="05000000000000000000" pitchFamily="2" charset="2"/>
              <a:buChar char="ü"/>
            </a:pP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Молокозавод</a:t>
            </a:r>
          </a:p>
          <a:p>
            <a:pPr marL="285750" indent="-285750" eaLnBrk="0" hangingPunct="0">
              <a:buFont typeface="Wingdings" panose="05000000000000000000" pitchFamily="2" charset="2"/>
              <a:buChar char="ü"/>
            </a:pPr>
            <a:endParaRPr lang="ru-RU" sz="1400" b="1" i="1" dirty="0">
              <a:solidFill>
                <a:schemeClr val="tx1"/>
              </a:solidFill>
              <a:latin typeface="Times New Roman" panose="02020603050405020304" pitchFamily="18" charset="0"/>
              <a:ea typeface="PT Astra Serif"/>
              <a:cs typeface="Times New Roman" panose="02020603050405020304" pitchFamily="18" charset="0"/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5248133" y="990351"/>
            <a:ext cx="4162567" cy="2517124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PT Astra Serif"/>
                <a:cs typeface="Times New Roman" panose="02020603050405020304" pitchFamily="18" charset="0"/>
              </a:rPr>
              <a:t>Развитие туризма</a:t>
            </a:r>
          </a:p>
          <a:p>
            <a:pPr algn="ctr" eaLnBrk="0" hangingPunct="0"/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ea typeface="PT Astra Serif"/>
              <a:cs typeface="Times New Roman" panose="02020603050405020304" pitchFamily="18" charset="0"/>
            </a:endParaRPr>
          </a:p>
          <a:p>
            <a:pPr marL="285750" indent="-285750" eaLnBrk="0" hangingPunct="0">
              <a:buFont typeface="Wingdings" panose="05000000000000000000" pitchFamily="2" charset="2"/>
              <a:buChar char="ü"/>
            </a:pPr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придорожного сервиса</a:t>
            </a:r>
          </a:p>
          <a:p>
            <a:pPr marL="285750" indent="-285750" eaLnBrk="0" hangingPunct="0">
              <a:buFont typeface="Wingdings" panose="05000000000000000000" pitchFamily="2" charset="2"/>
              <a:buChar char="ü"/>
            </a:pP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Гостиничный </a:t>
            </a:r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</a:t>
            </a:r>
          </a:p>
          <a:p>
            <a:pPr marL="285750" indent="-285750" eaLnBrk="0" hangingPunct="0">
              <a:buFont typeface="Wingdings" panose="05000000000000000000" pitchFamily="2" charset="2"/>
              <a:buChar char="ü"/>
            </a:pPr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Палаточные лагеря в стрелковом лесу  </a:t>
            </a:r>
          </a:p>
          <a:p>
            <a:pPr marL="285750" indent="-285750" eaLnBrk="0" hangingPunct="0">
              <a:buFont typeface="Wingdings" panose="05000000000000000000" pitchFamily="2" charset="2"/>
              <a:buChar char="ü"/>
            </a:pPr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PT Astra Serif"/>
                <a:cs typeface="Times New Roman" panose="02020603050405020304" pitchFamily="18" charset="0"/>
              </a:rPr>
              <a:t>Создание объектов для отдыха, рыбной ловли на реке Иргиз</a:t>
            </a:r>
          </a:p>
          <a:p>
            <a:pPr marL="285750" indent="-285750" eaLnBrk="0" hangingPunct="0">
              <a:buFont typeface="Wingdings" panose="05000000000000000000" pitchFamily="2" charset="2"/>
              <a:buChar char="ü"/>
            </a:pP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ea typeface="PT Astra Serif"/>
                <a:cs typeface="Times New Roman" panose="02020603050405020304" pitchFamily="18" charset="0"/>
              </a:rPr>
              <a:t>Развитие </a:t>
            </a:r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PT Astra Serif"/>
                <a:cs typeface="Times New Roman" panose="02020603050405020304" pitchFamily="18" charset="0"/>
              </a:rPr>
              <a:t>агротуризма</a:t>
            </a:r>
          </a:p>
          <a:p>
            <a:pPr marL="285750" indent="-285750" eaLnBrk="0" hangingPunct="0">
              <a:buFont typeface="Wingdings" panose="05000000000000000000" pitchFamily="2" charset="2"/>
              <a:buChar char="ü"/>
            </a:pP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Туристические базы</a:t>
            </a:r>
          </a:p>
          <a:p>
            <a:pPr marL="285750" indent="-285750" eaLnBrk="0" hangingPunct="0">
              <a:buFont typeface="Wingdings" panose="05000000000000000000" pitchFamily="2" charset="2"/>
              <a:buChar char="ü"/>
            </a:pPr>
            <a:endParaRPr lang="ru-RU" sz="1400" b="1" i="1" dirty="0">
              <a:solidFill>
                <a:schemeClr val="tx1"/>
              </a:solidFill>
              <a:latin typeface="Times New Roman" panose="02020603050405020304" pitchFamily="18" charset="0"/>
              <a:ea typeface="PT Astra Serif"/>
              <a:cs typeface="Times New Roman" panose="02020603050405020304" pitchFamily="18" charset="0"/>
            </a:endParaRPr>
          </a:p>
          <a:p>
            <a:pPr marL="285750" indent="-285750" eaLnBrk="0" hangingPunct="0">
              <a:buFont typeface="Wingdings" panose="05000000000000000000" pitchFamily="2" charset="2"/>
              <a:buChar char="ü"/>
            </a:pPr>
            <a:endParaRPr lang="ru-RU" sz="1400" b="1" i="1" dirty="0">
              <a:solidFill>
                <a:schemeClr val="tx1"/>
              </a:solidFill>
              <a:latin typeface="Times New Roman" panose="02020603050405020304" pitchFamily="18" charset="0"/>
              <a:ea typeface="PT Astra Serif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71633" y="3641204"/>
            <a:ext cx="4953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Преимущества территории по развитию ниш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508131" y="4039737"/>
            <a:ext cx="4241290" cy="2579427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Font typeface="+mj-lt"/>
              <a:buAutoNum type="arabicPeriod"/>
            </a:pPr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Богатые </a:t>
            </a:r>
            <a:r>
              <a:rPr lang="ru-RU" sz="1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водные ресурсы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Наличие земельных ресурсов- площадок для размещения сельскохозяйственных предприятий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Основу </a:t>
            </a:r>
            <a:r>
              <a:rPr lang="ru-RU" sz="1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сельскохозяйственных угодий составляет пашня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Зернопродуктовый комплекс является ведущим в структуре растениеводства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Ресурсов тепла достаточно для выращивания зерновых, бобовых и технических культур, овощных и плодово-ягодных культур</a:t>
            </a: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5398105" y="4039737"/>
            <a:ext cx="4012595" cy="2579427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Font typeface="+mj-lt"/>
              <a:buAutoNum type="arabicPeriod"/>
            </a:pPr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1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рек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Климатические </a:t>
            </a:r>
            <a:r>
              <a:rPr lang="ru-RU" sz="1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условия благоприятны для организации летнего и зимнего отдыха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47 </a:t>
            </a:r>
            <a:r>
              <a:rPr lang="ru-RU" sz="1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объектов гидротехнических сооружений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Живописные лесные ландшафты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Экология </a:t>
            </a:r>
          </a:p>
        </p:txBody>
      </p:sp>
      <p:sp>
        <p:nvSpPr>
          <p:cNvPr id="10" name="Стрелка вниз 9"/>
          <p:cNvSpPr/>
          <p:nvPr/>
        </p:nvSpPr>
        <p:spPr>
          <a:xfrm>
            <a:off x="1230449" y="3565836"/>
            <a:ext cx="409433" cy="39853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7684258" y="3574339"/>
            <a:ext cx="409433" cy="39853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336257" y="477672"/>
            <a:ext cx="83114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algn="r">
              <a:spcAft>
                <a:spcPts val="0"/>
              </a:spcAft>
            </a:pPr>
            <a:r>
              <a:rPr lang="ru-RU" sz="1600" b="1" dirty="0" smtClean="0">
                <a:latin typeface="Times New Roman CYR"/>
                <a:ea typeface="Times New Roman CYR"/>
                <a:cs typeface="Times New Roman"/>
              </a:rPr>
              <a:t>ИНВЕСТИЦИОННЫЕ НИШИ</a:t>
            </a:r>
            <a:endParaRPr lang="ru-RU" sz="1600" b="1" dirty="0">
              <a:latin typeface="Times New Roman CYR"/>
              <a:ea typeface="Times New Roman CYR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4578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6037619"/>
              </p:ext>
            </p:extLst>
          </p:nvPr>
        </p:nvGraphicFramePr>
        <p:xfrm>
          <a:off x="559559" y="1188493"/>
          <a:ext cx="8898340" cy="4035385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709059"/>
                <a:gridCol w="1532285"/>
                <a:gridCol w="1483437"/>
                <a:gridCol w="1638789"/>
                <a:gridCol w="1227124"/>
                <a:gridCol w="2307646"/>
              </a:tblGrid>
              <a:tr h="6042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п\п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Кадастровый  номер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Местоположение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Площадь 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 разрешенного использования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048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Производственная площадка АО Рукопольский элеватор  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64:18:030501:1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Саратовская обл, Краснопартизанский район</a:t>
                      </a:r>
                      <a:r>
                        <a:rPr lang="ru-RU" sz="14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Рукопольское </a:t>
                      </a:r>
                      <a:r>
                        <a:rPr lang="ru-RU" sz="1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МО, с Рукополь, улица Урожайная, 10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75576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кв.м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производства сельскохозяйственной продукции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936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Производственная площадка АОЗТ "По птицеводству"  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64:18:050503:1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Саратовская область, р-н Краснопартизанский, рп Горный, в 950 м юго-восточней железнодорожного переезда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385 719 кв.м.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выращивания птицы, КРС, переработка сельскохозяйственной продукции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3749720-1430-DF46-8A1E-D768C54B98EF}" type="slidenum">
              <a:rPr lang="x-none" smtClean="0"/>
              <a:t>25</a:t>
            </a:fld>
            <a:endParaRPr lang="x-none"/>
          </a:p>
        </p:txBody>
      </p:sp>
      <p:sp>
        <p:nvSpPr>
          <p:cNvPr id="6" name="TextBox 5"/>
          <p:cNvSpPr txBox="1"/>
          <p:nvPr/>
        </p:nvSpPr>
        <p:spPr>
          <a:xfrm>
            <a:off x="1336257" y="477672"/>
            <a:ext cx="83114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algn="r">
              <a:spcAft>
                <a:spcPts val="0"/>
              </a:spcAft>
            </a:pPr>
            <a:r>
              <a:rPr lang="ru-RU" sz="1600" b="1" dirty="0" smtClean="0">
                <a:latin typeface="Times New Roman CYR"/>
                <a:ea typeface="Times New Roman CYR"/>
                <a:cs typeface="Times New Roman"/>
              </a:rPr>
              <a:t>СВОБОДНЫЕ ИНВЕСТИЦИОННЫЕ ПЛОЩАДКИ</a:t>
            </a:r>
            <a:endParaRPr lang="ru-RU" sz="1600" b="1" dirty="0">
              <a:latin typeface="Times New Roman CYR"/>
              <a:ea typeface="Times New Roman CYR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5540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3749720-1430-DF46-8A1E-D768C54B98EF}" type="slidenum">
              <a:rPr lang="x-none" smtClean="0"/>
              <a:t>26</a:t>
            </a:fld>
            <a:endParaRPr lang="x-none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6585584"/>
              </p:ext>
            </p:extLst>
          </p:nvPr>
        </p:nvGraphicFramePr>
        <p:xfrm>
          <a:off x="495300" y="1146412"/>
          <a:ext cx="8839769" cy="459929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02342"/>
                <a:gridCol w="1532285"/>
                <a:gridCol w="1609810"/>
                <a:gridCol w="1542197"/>
                <a:gridCol w="1197343"/>
                <a:gridCol w="2555792"/>
              </a:tblGrid>
              <a:tr h="22996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Промышленная площадка Краснопартизанского нефтесклада  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64:18:050401:11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Саратовская область, р-н Краснопартизанский, рп Горный, ул. Степная, д.39</a:t>
                      </a:r>
                      <a:endParaRPr lang="ru-RU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hlinkClick r:id="rId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32 800 кв.м.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размещения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хранения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реализации нефтепродуктов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2996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Производственная площадка Торговый дом РТ  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64:18:030501:97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Саратовская обл, Краснопартизанский район, с. Рукополь, ул. Наливная, д.1</a:t>
                      </a:r>
                      <a:endParaRPr lang="ru-RU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hlinkClick r:id="rId3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3 460 кв.м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производственной деятельности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856096" y="389931"/>
            <a:ext cx="76154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algn="r">
              <a:spcAft>
                <a:spcPts val="0"/>
              </a:spcAft>
            </a:pPr>
            <a:r>
              <a:rPr lang="ru-RU" sz="1600" b="1" dirty="0">
                <a:latin typeface="Times New Roman CYR"/>
                <a:ea typeface="Times New Roman CYR"/>
                <a:cs typeface="Times New Roman"/>
              </a:rPr>
              <a:t>СВОБОДНЫЕ ИНВЕСТИЦИОННЫЕ ПЛОЩАДКИ</a:t>
            </a:r>
          </a:p>
        </p:txBody>
      </p:sp>
    </p:spTree>
    <p:extLst>
      <p:ext uri="{BB962C8B-B14F-4D97-AF65-F5344CB8AC3E}">
        <p14:creationId xmlns:p14="http://schemas.microsoft.com/office/powerpoint/2010/main" val="190216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17"/>
          <a:stretch/>
        </p:blipFill>
        <p:spPr>
          <a:xfrm>
            <a:off x="227790" y="156955"/>
            <a:ext cx="2715904" cy="19407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3749720-1430-DF46-8A1E-D768C54B98EF}" type="slidenum">
              <a:rPr lang="x-none" smtClean="0"/>
              <a:t>27</a:t>
            </a:fld>
            <a:endParaRPr lang="x-none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384646" y="882814"/>
            <a:ext cx="4926841" cy="80950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anose="02020603050405020304" pitchFamily="18" charset="0"/>
              </a:rPr>
              <a:t>ПРЕДПРИЯТИЯ ПО ПРОИЗВОДСТВУ СТРОЙМАТЕРИАЛОВ И ИСПОЛЬЗОВАНИЮ ПРИРОДНЫХ РЕСУРСОВ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086901" y="2199481"/>
            <a:ext cx="2756850" cy="37994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ИНФРАСТРУКТУРА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86938" y="2199481"/>
            <a:ext cx="2697708" cy="37994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anose="02020603050405020304" pitchFamily="18" charset="0"/>
              </a:rPr>
              <a:t>ПРЕДПОСЫЛКИ</a:t>
            </a:r>
            <a:endParaRPr lang="ru-RU" sz="14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1585742" y="1796770"/>
            <a:ext cx="900100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6985705" y="1796770"/>
            <a:ext cx="900100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86938" y="3258658"/>
            <a:ext cx="2697708" cy="136793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Район богат11 месторождениями песка и 7 глины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086901" y="3258658"/>
            <a:ext cx="2697708" cy="136793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Имеется возможность подключения к сетевым объектам газоснабжения, электроснабжения, водоснабжения</a:t>
            </a:r>
          </a:p>
        </p:txBody>
      </p:sp>
      <p:sp>
        <p:nvSpPr>
          <p:cNvPr id="16" name="Стрелка вниз 15"/>
          <p:cNvSpPr/>
          <p:nvPr/>
        </p:nvSpPr>
        <p:spPr>
          <a:xfrm>
            <a:off x="6985705" y="2873466"/>
            <a:ext cx="900100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1585742" y="2808784"/>
            <a:ext cx="900100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568890" y="3517612"/>
            <a:ext cx="2333766" cy="50496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anose="02020603050405020304" pitchFamily="18" charset="0"/>
              </a:rPr>
              <a:t>СУТЬ ПРОЕКТА</a:t>
            </a:r>
            <a:endParaRPr lang="ru-RU" sz="14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трелка вниз 18"/>
          <p:cNvSpPr/>
          <p:nvPr/>
        </p:nvSpPr>
        <p:spPr>
          <a:xfrm>
            <a:off x="4285723" y="2150763"/>
            <a:ext cx="900100" cy="10479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трелка вниз 19"/>
          <p:cNvSpPr/>
          <p:nvPr/>
        </p:nvSpPr>
        <p:spPr>
          <a:xfrm>
            <a:off x="4285723" y="4338559"/>
            <a:ext cx="900100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707699" y="4794574"/>
            <a:ext cx="4301807" cy="78735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Строительство предприятия про производству красного кирпича, добыча песка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707699" y="5785414"/>
            <a:ext cx="4278005" cy="77915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Ориентировочный объем инвестиций от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50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млн.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рублей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10-15 рабочих мест</a:t>
            </a:r>
            <a:endParaRPr lang="ru-RU" sz="14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08961" y="366854"/>
            <a:ext cx="83114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algn="r">
              <a:spcAft>
                <a:spcPts val="0"/>
              </a:spcAft>
            </a:pPr>
            <a:r>
              <a:rPr lang="ru-RU" sz="2000" b="1" dirty="0" smtClean="0">
                <a:latin typeface="Times New Roman CYR"/>
                <a:ea typeface="Times New Roman CYR"/>
                <a:cs typeface="Times New Roman"/>
              </a:rPr>
              <a:t>ИНВЕСТИЦИОННЫЕ ИДЕИ</a:t>
            </a:r>
            <a:endParaRPr lang="ru-RU" sz="2000" b="1" dirty="0">
              <a:latin typeface="Times New Roman CYR"/>
              <a:ea typeface="Times New Roman CYR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4869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86" y="150469"/>
            <a:ext cx="2853085" cy="2110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276721" y="6199448"/>
            <a:ext cx="2311400" cy="365125"/>
          </a:xfrm>
        </p:spPr>
        <p:txBody>
          <a:bodyPr/>
          <a:lstStyle/>
          <a:p>
            <a:fld id="{F3749720-1430-DF46-8A1E-D768C54B98EF}" type="slidenum">
              <a:rPr lang="x-none" smtClean="0"/>
              <a:t>28</a:t>
            </a:fld>
            <a:endParaRPr lang="x-none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394580" y="289841"/>
            <a:ext cx="3491225" cy="77253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ЭЛЕВАТОРА</a:t>
            </a:r>
            <a:endParaRPr lang="ru-RU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09981" y="2199481"/>
            <a:ext cx="2552131" cy="37994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ИНФРАСТРУКТУРА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86938" y="2199481"/>
            <a:ext cx="2533934" cy="37994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anose="02020603050405020304" pitchFamily="18" charset="0"/>
              </a:rPr>
              <a:t>ПРЕДПОСЫЛКИ</a:t>
            </a:r>
            <a:endParaRPr lang="ru-RU" sz="14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1585742" y="1796770"/>
            <a:ext cx="900100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6985705" y="1796770"/>
            <a:ext cx="900100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86938" y="3258658"/>
            <a:ext cx="2533934" cy="136793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Высокий уровень развития растениеводства (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районе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выращиваются зерновые и зернобобовые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культуры, подсолнечник)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496333" y="3258658"/>
            <a:ext cx="2565779" cy="136793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Имеется возможность подключения к сетевым объектам газоснабжения, электроснабжения, водоснабжения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6985705" y="2873466"/>
            <a:ext cx="900100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1585742" y="2808784"/>
            <a:ext cx="900100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637127" y="2199481"/>
            <a:ext cx="2381535" cy="37994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anose="02020603050405020304" pitchFamily="18" charset="0"/>
              </a:rPr>
              <a:t>ИНВЕСТИЦИОННАЯ ПЛОЩАДКА</a:t>
            </a:r>
            <a:endParaRPr lang="ru-RU" sz="14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4353961" y="1850165"/>
            <a:ext cx="900100" cy="2346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591636" y="2869209"/>
            <a:ext cx="2533934" cy="24124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Производственная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площадка АО Рукопольский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элеватор </a:t>
            </a:r>
          </a:p>
          <a:p>
            <a:pPr>
              <a:spcAft>
                <a:spcPts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64:18:030501:1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Саратовская обл, Краснопартизанский район, Рукопольское МО, с Рукополь, улица Урожайная,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Площадь 75576 кв.м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06000"/>
              </a:lnSpc>
              <a:spcAft>
                <a:spcPts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707699" y="5785414"/>
            <a:ext cx="4278005" cy="77915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Ориентировочный объем инвестиций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от 400 млн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рублей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12 рабочих мест</a:t>
            </a:r>
            <a:endParaRPr lang="ru-RU" sz="14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4353961" y="5547472"/>
            <a:ext cx="900100" cy="2346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72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 cstate="print"/>
          <a:srcRect l="20322" t="26673" r="19274" b="23994"/>
          <a:stretch>
            <a:fillRect/>
          </a:stretch>
        </p:blipFill>
        <p:spPr bwMode="auto">
          <a:xfrm>
            <a:off x="442702" y="154276"/>
            <a:ext cx="2977199" cy="17865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z="1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29</a:t>
            </a:fld>
            <a:endParaRPr lang="x-none" sz="14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196687" y="473251"/>
            <a:ext cx="4380932" cy="77253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МОДАРНИЗАЦИЯ ПТИЦЕФАБРИКИ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09981" y="2199481"/>
            <a:ext cx="2552131" cy="37994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ИНФРАСТРУКТУРА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86938" y="2199481"/>
            <a:ext cx="2533934" cy="37994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ПРЕДПОСЫЛКИ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1585742" y="1796770"/>
            <a:ext cx="900100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6985705" y="1796770"/>
            <a:ext cx="900100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86938" y="3258657"/>
            <a:ext cx="2533934" cy="23232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Высокий уровень развития растениеводства и наличие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кормовой базы для выращивания птицы, КРС,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ереработки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сельскохозяйственной продукции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496333" y="3258658"/>
            <a:ext cx="2565779" cy="19957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Земельный участок подведен к объектам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газоснабжения, электроснабжения,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водоснабжения,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водоотведения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6985705" y="2873466"/>
            <a:ext cx="900100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1585742" y="2808784"/>
            <a:ext cx="900100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637127" y="2199481"/>
            <a:ext cx="2381535" cy="37994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ИНВЕСТИЦИОННАЯ ПЛОЩАДКА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4353961" y="1850165"/>
            <a:ext cx="900100" cy="2346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591636" y="2808784"/>
            <a:ext cx="2533934" cy="277314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Производственная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площадка АОЗТ "По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птицеводству</a:t>
            </a:r>
          </a:p>
          <a:p>
            <a:pPr>
              <a:lnSpc>
                <a:spcPct val="106000"/>
              </a:lnSpc>
              <a:spcAft>
                <a:spcPts val="0"/>
              </a:spcAft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Саратовская область, р-н Краснопартизанский, рп Горный, в 950 м юго-восточней железнодорожного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переезда</a:t>
            </a:r>
          </a:p>
          <a:p>
            <a:pPr>
              <a:lnSpc>
                <a:spcPct val="106000"/>
              </a:lnSpc>
              <a:spcAft>
                <a:spcPts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64:18:050503:1</a:t>
            </a:r>
          </a:p>
          <a:p>
            <a:pPr>
              <a:lnSpc>
                <a:spcPct val="106000"/>
              </a:lnSpc>
              <a:spcAft>
                <a:spcPts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Площадь 385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719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кв.м</a:t>
            </a:r>
          </a:p>
          <a:p>
            <a:pPr>
              <a:lnSpc>
                <a:spcPct val="106000"/>
              </a:lnSpc>
              <a:spcAft>
                <a:spcPts val="0"/>
              </a:spcAft>
            </a:pP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6000"/>
              </a:lnSpc>
              <a:spcAft>
                <a:spcPts val="0"/>
              </a:spcAft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06000"/>
              </a:lnSpc>
              <a:spcAft>
                <a:spcPts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707699" y="5785414"/>
            <a:ext cx="4278005" cy="77915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Ориентировочный объем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инвестиций 100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 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20 рабочих мест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7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19" y="207956"/>
            <a:ext cx="2947917" cy="20712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30</a:t>
            </a:fld>
            <a:endParaRPr lang="x-none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104263" y="641156"/>
            <a:ext cx="3957849" cy="77253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СТРОИТЕЛЬСТВО НЕФТЕСКЛАДА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96332" y="2147974"/>
            <a:ext cx="2552131" cy="4946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ИНФРАСТРУКТУРА 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86938" y="2142699"/>
            <a:ext cx="2533934" cy="4946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ПРЕДПОСЫЛКИ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1503855" y="1706149"/>
            <a:ext cx="900100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6985705" y="1796770"/>
            <a:ext cx="900100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86938" y="3326173"/>
            <a:ext cx="2533934" cy="232327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размещения, хранения и реализации нефтепродуктов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496332" y="3376880"/>
            <a:ext cx="2565779" cy="155900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подведено к объектам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газоснабжения, электроснабжения, 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7329171" y="2952800"/>
            <a:ext cx="900100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1503855" y="2952800"/>
            <a:ext cx="900100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613243" y="2602190"/>
            <a:ext cx="2381535" cy="4946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ИНВЕСТИЦИОННАЯ ПЛОЩАДКА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4353961" y="1850165"/>
            <a:ext cx="900100" cy="2346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591635" y="3377821"/>
            <a:ext cx="2533934" cy="287967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Промышленная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площадка Краснопартизанского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нефтесклада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Саратовская область, р-н Краснопартизанский, рп Горный, ул. Степная,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д.39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64:18:050401:11</a:t>
            </a:r>
          </a:p>
          <a:p>
            <a:pPr>
              <a:lnSpc>
                <a:spcPct val="115000"/>
              </a:lnSpc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Площадь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32 800 кв.м.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  <a:hlinkClick r:id="rId3"/>
            </a:endParaRPr>
          </a:p>
          <a:p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6000"/>
              </a:lnSpc>
              <a:spcAft>
                <a:spcPts val="0"/>
              </a:spcAft>
            </a:pP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6000"/>
              </a:lnSpc>
              <a:spcAft>
                <a:spcPts val="0"/>
              </a:spcAft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06000"/>
              </a:lnSpc>
              <a:spcAft>
                <a:spcPts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58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31</a:t>
            </a:fld>
            <a:endParaRPr lang="x-none"/>
          </a:p>
        </p:txBody>
      </p:sp>
      <p:sp>
        <p:nvSpPr>
          <p:cNvPr id="5" name="TextBox 4"/>
          <p:cNvSpPr txBox="1"/>
          <p:nvPr/>
        </p:nvSpPr>
        <p:spPr>
          <a:xfrm>
            <a:off x="382136" y="436728"/>
            <a:ext cx="9225887" cy="83099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Действия администрации для стимулирования инвестиционной деятельности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2136" y="1318432"/>
            <a:ext cx="9225887" cy="480131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182880" indent="0" algn="just">
              <a:spcAft>
                <a:spcPts val="0"/>
              </a:spcAft>
              <a:buNone/>
            </a:pPr>
            <a:r>
              <a:rPr lang="ru-RU" u="sng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УТВЕРЖДЕНЫ:</a:t>
            </a:r>
          </a:p>
          <a:p>
            <a:pPr marL="640080" indent="-4572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План инвестиционного развития Краснопартизанского муниципального района Саратовской области на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2026г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</a:p>
          <a:p>
            <a:pPr marL="640080" indent="-4572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Совет по инвестициям администрации Краснопартизанского района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182880" algn="just">
              <a:spcAft>
                <a:spcPts val="0"/>
              </a:spcAft>
            </a:pPr>
            <a:r>
              <a:rPr lang="ru-RU" u="sng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Актуализация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: </a:t>
            </a:r>
          </a:p>
          <a:p>
            <a:pPr marL="640080" indent="-4572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перечня свободных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инвестиционных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площадок;</a:t>
            </a:r>
          </a:p>
          <a:p>
            <a:pPr marL="182880" algn="just">
              <a:spcAft>
                <a:spcPts val="0"/>
              </a:spcAft>
            </a:pPr>
            <a:endParaRPr lang="ru-RU" dirty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640080" indent="-4572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перечня муниципального имущества, в отношении которого, планируется заключение концессионных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соглашений;</a:t>
            </a:r>
          </a:p>
          <a:p>
            <a:pPr marL="640080" indent="-4572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640080" indent="-4572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перечня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муниципального имущества, предназначенного для предоставления во владение и (или) пользование субъектам малого и среднего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предпринимательства;</a:t>
            </a:r>
          </a:p>
          <a:p>
            <a:pPr marL="640080" indent="-4572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640080" indent="-4572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оддержка контактов с инвесторами реализовавшими свои проекты на территории района</a:t>
            </a:r>
          </a:p>
          <a:p>
            <a:pPr marL="640080" indent="-4572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640080" indent="-4572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ониторинг реализации инвестиционных проектов;</a:t>
            </a:r>
            <a:endParaRPr lang="ru-RU" dirty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27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32</a:t>
            </a:fld>
            <a:endParaRPr lang="x-none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51" y="1755062"/>
            <a:ext cx="1340768" cy="134076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359508" y="1609838"/>
            <a:ext cx="597666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ИНВЕСТИЦИОННОЙ ПОЛИТИКИ САРАТОВСКОЙ ОБЛАСТИ г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Саратов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 Рабочая 145 А, 11 этаж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8452) 69-52-62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mininvest@saratov.gov.ru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359508" y="3779513"/>
            <a:ext cx="511256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АО «КОРПОРАЦИЯ РАЗВИТИЯ САРАТОВСКОЙ ОБЛАСТИ» г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Саратов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 Рабочая 145 А, 9 этаж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8452) 79-69-96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aokrso@mail.ru saratovcorporation.ru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51" y="3779513"/>
            <a:ext cx="1484784" cy="1484784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/>
        </p:nvSpPr>
        <p:spPr>
          <a:xfrm>
            <a:off x="992061" y="241789"/>
            <a:ext cx="7847462" cy="1328023"/>
          </a:xfrm>
          <a:prstGeom prst="round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Взаимодействие с федеральными и региональными институтами развития, профильными ведомствами по вопросам реализации инвестиционных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проектов</a:t>
            </a:r>
          </a:p>
          <a:p>
            <a:pPr algn="ctr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06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3205" y="438411"/>
            <a:ext cx="8693625" cy="74894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sz="2400" b="1" spc="150" dirty="0">
                <a:ln w="11430"/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Каналы прямой связи </a:t>
            </a:r>
            <a:br>
              <a:rPr lang="ru-RU" sz="2400" b="1" spc="150" dirty="0">
                <a:ln w="11430"/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400" b="1" spc="150" dirty="0">
                <a:ln w="11430"/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для потенциальных инвесторов</a:t>
            </a:r>
            <a:endParaRPr lang="ru-RU" sz="2400" b="1" spc="150" dirty="0">
              <a:ln w="11430"/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1515" y="5854889"/>
            <a:ext cx="3817393" cy="1405720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b="1" dirty="0">
              <a:solidFill>
                <a:schemeClr val="bg1"/>
              </a:solidFill>
              <a:ea typeface="Calibri"/>
              <a:cs typeface="Times New Roman" pitchFamily="18" charset="0"/>
            </a:endParaRPr>
          </a:p>
          <a:p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33</a:t>
            </a:fld>
            <a:endParaRPr lang="x-none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17786"/>
              </p:ext>
            </p:extLst>
          </p:nvPr>
        </p:nvGraphicFramePr>
        <p:xfrm>
          <a:off x="573205" y="5377348"/>
          <a:ext cx="8810200" cy="1161565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8810200"/>
              </a:tblGrid>
              <a:tr h="1161565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Сайт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администрации Краснопартизанского муниципального района: </a:t>
                      </a:r>
                      <a:r>
                        <a:rPr lang="ru-RU" sz="1600" b="0" u="sng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http://adminkmr.ru/</a:t>
                      </a:r>
                      <a:endParaRPr lang="ru-RU" sz="1600" b="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Электронная почта: </a:t>
                      </a:r>
                      <a:r>
                        <a:rPr lang="ru-RU" sz="1600" b="0" u="sng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  <a:hlinkClick r:id="rId3"/>
                        </a:rPr>
                        <a:t>partizanmr@mail.ru</a:t>
                      </a:r>
                      <a:endParaRPr lang="ru-RU" sz="1600" b="0" u="sng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Телефон "горячей линии":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8-845-77-2-14-32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186459455"/>
              </p:ext>
            </p:extLst>
          </p:nvPr>
        </p:nvGraphicFramePr>
        <p:xfrm>
          <a:off x="573205" y="1378425"/>
          <a:ext cx="8810199" cy="38962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19354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46" y="286603"/>
            <a:ext cx="9280477" cy="61551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34</a:t>
            </a:fld>
            <a:endParaRPr lang="x-none"/>
          </a:p>
        </p:txBody>
      </p:sp>
      <p:sp>
        <p:nvSpPr>
          <p:cNvPr id="7" name="TextBox 6"/>
          <p:cNvSpPr txBox="1"/>
          <p:nvPr/>
        </p:nvSpPr>
        <p:spPr>
          <a:xfrm>
            <a:off x="1651377" y="600501"/>
            <a:ext cx="63735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Добро пожаловать в </a:t>
            </a:r>
            <a:r>
              <a:rPr lang="ru-RU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3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раснопартизанский муниципальный район !!!</a:t>
            </a:r>
            <a:endParaRPr lang="ru-RU" sz="3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44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TM03457515[[fn=Вид]]</Template>
  <TotalTime>32422</TotalTime>
  <Words>2026</Words>
  <Application>Microsoft Office PowerPoint</Application>
  <PresentationFormat>Лист A4 (210x297 мм)</PresentationFormat>
  <Paragraphs>559</Paragraphs>
  <Slides>34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3" baseType="lpstr">
      <vt:lpstr>Arial</vt:lpstr>
      <vt:lpstr>Book Antiqua</vt:lpstr>
      <vt:lpstr>Calibri</vt:lpstr>
      <vt:lpstr>Century Gothic</vt:lpstr>
      <vt:lpstr>PT Astra Serif</vt:lpstr>
      <vt:lpstr>Times New Roman</vt:lpstr>
      <vt:lpstr>Times New Roman CYR</vt:lpstr>
      <vt:lpstr>Wingdings</vt:lpstr>
      <vt:lpstr>Аптека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SWOT-анализ </vt:lpstr>
      <vt:lpstr>Презентация PowerPoint</vt:lpstr>
      <vt:lpstr>Презентация PowerPoint</vt:lpstr>
      <vt:lpstr>Презентация PowerPoint</vt:lpstr>
      <vt:lpstr>Позиция населения по итогам  анкетирования  275 чел. (&gt;3% от  общей численности 9 070 человек)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Каналы прямой связи  для потенциальных инвесторов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Валерия Гугнина</dc:creator>
  <cp:lastModifiedBy>Фин</cp:lastModifiedBy>
  <cp:revision>695</cp:revision>
  <dcterms:created xsi:type="dcterms:W3CDTF">2023-11-22T14:19:10Z</dcterms:created>
  <dcterms:modified xsi:type="dcterms:W3CDTF">2026-09-15T11:04:51Z</dcterms:modified>
</cp:coreProperties>
</file>